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1.png" ContentType="image/png"/>
  <Override PartName="/ppt/media/image2.png" ContentType="image/png"/>
  <Override PartName="/ppt/media/image9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8.jpeg" ContentType="image/jpeg"/>
  <Override PartName="/ppt/media/image6.png" ContentType="image/png"/>
  <Override PartName="/ppt/media/image7.png" ContentType="image/png"/>
  <Override PartName="/ppt/media/image29.jpeg" ContentType="image/jpeg"/>
  <Override PartName="/ppt/media/image10.png" ContentType="image/png"/>
  <Override PartName="/ppt/media/image11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jpeg" ContentType="image/jpe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comments/comment5.xml" ContentType="application/vnd.openxmlformats-officedocument.presentationml.comments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commentAuthors.xml" ContentType="application/vnd.openxmlformats-officedocument.presentationml.commentAuthor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9144000" cy="6858000"/>
  <p:notesSz cx="7559675" cy="10691812"/>
</p:presentation>
</file>

<file path=ppt/commentAuthors.xml><?xml version="1.0" encoding="utf-8"?>
<p:cmAuthorLst xmlns:p="http://schemas.openxmlformats.org/presentationml/2006/main">
  <p:cmAuthor id="0" name="Gráfica" initials="G" lastIdx="1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commentAuthors" Target="commentAuthors.xml"/>
</Relationships>
</file>

<file path=ppt/comments/comment5.xml><?xml version="1.0" encoding="utf-8"?>
<p:cmLst xmlns:p="http://schemas.openxmlformats.org/presentationml/2006/main">
  <p:cm authorId="0" dt="2019-06-05T09:26:09.089000000" idx="1">
    <p:pos x="0" y="0"/>
    <p:text/>
  </p:cm>
</p:cmLst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29928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5689800" y="-457200"/>
            <a:ext cx="1599840" cy="159984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6299280" y="6095880"/>
            <a:ext cx="990360" cy="9903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-154080" y="2666880"/>
            <a:ext cx="4190760" cy="41907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-839880" y="2895480"/>
            <a:ext cx="2361960" cy="23619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7745760" y="0"/>
            <a:ext cx="685440" cy="1099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 rot="5400000">
            <a:off x="7495200" y="1828800"/>
            <a:ext cx="990360" cy="2282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2087630F-8894-497B-8585-F04C3FE1CB47}" type="datetime">
              <a:rPr b="0" lang="es-AR" sz="1100" spc="-1" strike="noStrike">
                <a:solidFill>
                  <a:srgbClr val="ffffff"/>
                </a:solidFill>
                <a:latin typeface="Century Gothic"/>
              </a:rPr>
              <a:t>28/06/19</a:t>
            </a:fld>
            <a:endParaRPr b="0" lang="es-AR" sz="1100" spc="-1" strike="noStrike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 rot="5400000">
            <a:off x="6233400" y="3263400"/>
            <a:ext cx="3859560" cy="22824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s-AR" sz="2400" spc="-1" strike="noStrike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7766280" y="295560"/>
            <a:ext cx="62856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C4520656-BA30-484B-8997-33C5E3CCA184}" type="slidenum">
              <a:rPr b="0" lang="es-AR" sz="2800" spc="-1" strike="noStrike">
                <a:solidFill>
                  <a:srgbClr val="ffffff"/>
                </a:solidFill>
                <a:latin typeface="Century Gothic"/>
              </a:rPr>
              <a:t>11</a:t>
            </a:fld>
            <a:endParaRPr b="0" lang="es-AR" sz="2800" spc="-1" strike="noStrike">
              <a:latin typeface="Times New Roman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Click to edit the title text format</a:t>
            </a:r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" name="PlaceHolder 11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s-AR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s-AR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s-AR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629928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"/>
          <p:cNvSpPr/>
          <p:nvPr/>
        </p:nvSpPr>
        <p:spPr>
          <a:xfrm>
            <a:off x="5689800" y="-457200"/>
            <a:ext cx="1599840" cy="159984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"/>
          <p:cNvSpPr/>
          <p:nvPr/>
        </p:nvSpPr>
        <p:spPr>
          <a:xfrm>
            <a:off x="6299280" y="6095880"/>
            <a:ext cx="990360" cy="9903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4"/>
          <p:cNvSpPr/>
          <p:nvPr/>
        </p:nvSpPr>
        <p:spPr>
          <a:xfrm>
            <a:off x="-154080" y="2666880"/>
            <a:ext cx="4190760" cy="41907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5"/>
          <p:cNvSpPr/>
          <p:nvPr/>
        </p:nvSpPr>
        <p:spPr>
          <a:xfrm>
            <a:off x="-839880" y="2895480"/>
            <a:ext cx="2361960" cy="23619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6"/>
          <p:cNvSpPr/>
          <p:nvPr/>
        </p:nvSpPr>
        <p:spPr>
          <a:xfrm>
            <a:off x="7745760" y="0"/>
            <a:ext cx="685440" cy="1099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7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s-AR" sz="4200" spc="-1" strike="noStrike">
                <a:solidFill>
                  <a:srgbClr val="ebebeb"/>
                </a:solidFill>
                <a:latin typeface="Century Gothic"/>
              </a:rPr>
              <a:t>Haga clic para modificar el estilo de título del patrón</a:t>
            </a:r>
            <a:endParaRPr b="0" lang="es-AR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8"/>
          <p:cNvSpPr>
            <a:spLocks noGrp="1"/>
          </p:cNvSpPr>
          <p:nvPr>
            <p:ph type="body"/>
          </p:nvPr>
        </p:nvSpPr>
        <p:spPr>
          <a:xfrm>
            <a:off x="827640" y="2060640"/>
            <a:ext cx="3297600" cy="4195440"/>
          </a:xfrm>
          <a:prstGeom prst="rect">
            <a:avLst/>
          </a:prstGeom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Haga clic para modificar el estilo de texto del patrón</a:t>
            </a:r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1600" spc="-1" strike="noStrike">
                <a:solidFill>
                  <a:srgbClr val="ffffff"/>
                </a:solidFill>
                <a:latin typeface="Century Gothic"/>
              </a:rPr>
              <a:t>Segundo nivel</a:t>
            </a:r>
            <a:endParaRPr b="0" lang="es-AR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1400" spc="-1" strike="noStrike">
                <a:solidFill>
                  <a:srgbClr val="ffffff"/>
                </a:solidFill>
                <a:latin typeface="Century Gothic"/>
              </a:rPr>
              <a:t>Tercer nivel</a:t>
            </a:r>
            <a:endParaRPr b="0" lang="es-AR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1200" spc="-1" strike="noStrike">
                <a:solidFill>
                  <a:srgbClr val="ffffff"/>
                </a:solidFill>
                <a:latin typeface="Century Gothic"/>
              </a:rPr>
              <a:t>Cuarto nivel</a:t>
            </a:r>
            <a:endParaRPr b="0" lang="es-AR" sz="12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1200" spc="-1" strike="noStrike">
                <a:solidFill>
                  <a:srgbClr val="ffffff"/>
                </a:solidFill>
                <a:latin typeface="Century Gothic"/>
              </a:rPr>
              <a:t>Quinto nivel</a:t>
            </a:r>
            <a:endParaRPr b="0" lang="es-AR" sz="1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9"/>
          <p:cNvSpPr>
            <a:spLocks noGrp="1"/>
          </p:cNvSpPr>
          <p:nvPr>
            <p:ph type="body"/>
          </p:nvPr>
        </p:nvSpPr>
        <p:spPr>
          <a:xfrm>
            <a:off x="4241880" y="2055960"/>
            <a:ext cx="3297600" cy="4199760"/>
          </a:xfrm>
          <a:prstGeom prst="rect">
            <a:avLst/>
          </a:prstGeom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Haga clic para modificar el estilo de texto del patrón</a:t>
            </a:r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1600" spc="-1" strike="noStrike">
                <a:solidFill>
                  <a:srgbClr val="ffffff"/>
                </a:solidFill>
                <a:latin typeface="Century Gothic"/>
              </a:rPr>
              <a:t>Segundo nivel</a:t>
            </a:r>
            <a:endParaRPr b="0" lang="es-AR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1400" spc="-1" strike="noStrike">
                <a:solidFill>
                  <a:srgbClr val="ffffff"/>
                </a:solidFill>
                <a:latin typeface="Century Gothic"/>
              </a:rPr>
              <a:t>Tercer nivel</a:t>
            </a:r>
            <a:endParaRPr b="0" lang="es-AR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1200" spc="-1" strike="noStrike">
                <a:solidFill>
                  <a:srgbClr val="ffffff"/>
                </a:solidFill>
                <a:latin typeface="Century Gothic"/>
              </a:rPr>
              <a:t>Cuarto nivel</a:t>
            </a:r>
            <a:endParaRPr b="0" lang="es-AR" sz="12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1200" spc="-1" strike="noStrike">
                <a:solidFill>
                  <a:srgbClr val="ffffff"/>
                </a:solidFill>
                <a:latin typeface="Century Gothic"/>
              </a:rPr>
              <a:t>Quinto nivel</a:t>
            </a:r>
            <a:endParaRPr b="0" lang="es-AR" sz="1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6" name="PlaceHolder 10"/>
          <p:cNvSpPr>
            <a:spLocks noGrp="1"/>
          </p:cNvSpPr>
          <p:nvPr>
            <p:ph type="dt"/>
          </p:nvPr>
        </p:nvSpPr>
        <p:spPr>
          <a:xfrm rot="5400000">
            <a:off x="7495200" y="1828800"/>
            <a:ext cx="990360" cy="2282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C15B4D42-0225-4F9E-8692-769C1F732552}" type="datetime">
              <a:rPr b="0" lang="es-AR" sz="1100" spc="-1" strike="noStrike">
                <a:solidFill>
                  <a:srgbClr val="ffffff"/>
                </a:solidFill>
                <a:latin typeface="Century Gothic"/>
              </a:rPr>
              <a:t>28/06/19</a:t>
            </a:fld>
            <a:endParaRPr b="0" lang="es-AR" sz="1100" spc="-1" strike="noStrike">
              <a:latin typeface="Times New Roman"/>
            </a:endParaRPr>
          </a:p>
        </p:txBody>
      </p:sp>
      <p:sp>
        <p:nvSpPr>
          <p:cNvPr id="57" name="PlaceHolder 11"/>
          <p:cNvSpPr>
            <a:spLocks noGrp="1"/>
          </p:cNvSpPr>
          <p:nvPr>
            <p:ph type="ftr"/>
          </p:nvPr>
        </p:nvSpPr>
        <p:spPr>
          <a:xfrm rot="5400000">
            <a:off x="6233400" y="3263400"/>
            <a:ext cx="3859560" cy="22824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s-AR" sz="2400" spc="-1" strike="noStrike">
              <a:latin typeface="Times New Roman"/>
            </a:endParaRPr>
          </a:p>
        </p:txBody>
      </p:sp>
      <p:sp>
        <p:nvSpPr>
          <p:cNvPr id="58" name="PlaceHolder 12"/>
          <p:cNvSpPr>
            <a:spLocks noGrp="1"/>
          </p:cNvSpPr>
          <p:nvPr>
            <p:ph type="sldNum"/>
          </p:nvPr>
        </p:nvSpPr>
        <p:spPr>
          <a:xfrm>
            <a:off x="7766280" y="295560"/>
            <a:ext cx="62856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C0B4B511-C2E4-4D8A-89CF-708BB9BBD58C}" type="slidenum">
              <a:rPr b="0" lang="es-AR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s-AR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629928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" name="CustomShape 2"/>
          <p:cNvSpPr/>
          <p:nvPr/>
        </p:nvSpPr>
        <p:spPr>
          <a:xfrm>
            <a:off x="5689800" y="-457200"/>
            <a:ext cx="1599840" cy="159984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" name="CustomShape 3"/>
          <p:cNvSpPr/>
          <p:nvPr/>
        </p:nvSpPr>
        <p:spPr>
          <a:xfrm>
            <a:off x="6299280" y="6095880"/>
            <a:ext cx="990360" cy="9903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CustomShape 4"/>
          <p:cNvSpPr/>
          <p:nvPr/>
        </p:nvSpPr>
        <p:spPr>
          <a:xfrm>
            <a:off x="-154080" y="2666880"/>
            <a:ext cx="4190760" cy="41907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" name="CustomShape 5"/>
          <p:cNvSpPr/>
          <p:nvPr/>
        </p:nvSpPr>
        <p:spPr>
          <a:xfrm>
            <a:off x="-839880" y="2895480"/>
            <a:ext cx="2361960" cy="23619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" name="CustomShape 6"/>
          <p:cNvSpPr/>
          <p:nvPr/>
        </p:nvSpPr>
        <p:spPr>
          <a:xfrm>
            <a:off x="7745760" y="0"/>
            <a:ext cx="685440" cy="1099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PlaceHolder 7"/>
          <p:cNvSpPr>
            <a:spLocks noGrp="1"/>
          </p:cNvSpPr>
          <p:nvPr>
            <p:ph type="title"/>
          </p:nvPr>
        </p:nvSpPr>
        <p:spPr>
          <a:xfrm>
            <a:off x="866520" y="1447920"/>
            <a:ext cx="2550960" cy="144756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ebebeb"/>
                </a:solidFill>
                <a:latin typeface="Century Gothic"/>
              </a:rPr>
              <a:t>Haga clic para modificar el estilo de título del patrón</a:t>
            </a:r>
            <a:endParaRPr b="0" lang="es-AR" sz="2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2" name="PlaceHolder 8"/>
          <p:cNvSpPr>
            <a:spLocks noGrp="1"/>
          </p:cNvSpPr>
          <p:nvPr>
            <p:ph type="body"/>
          </p:nvPr>
        </p:nvSpPr>
        <p:spPr>
          <a:xfrm>
            <a:off x="3589560" y="1447920"/>
            <a:ext cx="3897720" cy="4571640"/>
          </a:xfrm>
          <a:prstGeom prst="rect">
            <a:avLst/>
          </a:prstGeom>
        </p:spPr>
        <p:txBody>
          <a:bodyPr anchor="ctr"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</a:rPr>
              <a:t>Haga clic para modificar el estilo de texto del patrón</a:t>
            </a:r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Segundo nivel</a:t>
            </a:r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1600" spc="-1" strike="noStrike">
                <a:solidFill>
                  <a:srgbClr val="ffffff"/>
                </a:solidFill>
                <a:latin typeface="Century Gothic"/>
              </a:rPr>
              <a:t>Tercer nivel</a:t>
            </a:r>
            <a:endParaRPr b="0" lang="es-AR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1400" spc="-1" strike="noStrike">
                <a:solidFill>
                  <a:srgbClr val="ffffff"/>
                </a:solidFill>
                <a:latin typeface="Century Gothic"/>
              </a:rPr>
              <a:t>Cuarto nivel</a:t>
            </a:r>
            <a:endParaRPr b="0" lang="es-AR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1400" spc="-1" strike="noStrike">
                <a:solidFill>
                  <a:srgbClr val="ffffff"/>
                </a:solidFill>
                <a:latin typeface="Century Gothic"/>
              </a:rPr>
              <a:t>Quinto nivel</a:t>
            </a:r>
            <a:endParaRPr b="0" lang="es-AR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3" name="PlaceHolder 9"/>
          <p:cNvSpPr>
            <a:spLocks noGrp="1"/>
          </p:cNvSpPr>
          <p:nvPr>
            <p:ph type="body"/>
          </p:nvPr>
        </p:nvSpPr>
        <p:spPr>
          <a:xfrm>
            <a:off x="866520" y="3129120"/>
            <a:ext cx="2550960" cy="289512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AR" sz="1400" spc="-1" strike="noStrike">
                <a:solidFill>
                  <a:srgbClr val="ffffff"/>
                </a:solidFill>
                <a:latin typeface="Century Gothic"/>
              </a:rPr>
              <a:t>Haga clic para modificar el estilo de texto del patrón</a:t>
            </a:r>
            <a:endParaRPr b="0" lang="es-AR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4" name="PlaceHolder 10"/>
          <p:cNvSpPr>
            <a:spLocks noGrp="1"/>
          </p:cNvSpPr>
          <p:nvPr>
            <p:ph type="dt"/>
          </p:nvPr>
        </p:nvSpPr>
        <p:spPr>
          <a:xfrm rot="5400000">
            <a:off x="7495200" y="1828800"/>
            <a:ext cx="990360" cy="2282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58DE1D4C-23F8-4B98-B1F0-18ABD83B22D9}" type="datetime">
              <a:rPr b="0" lang="es-AR" sz="1100" spc="-1" strike="noStrike">
                <a:solidFill>
                  <a:srgbClr val="ffffff"/>
                </a:solidFill>
                <a:latin typeface="Century Gothic"/>
              </a:rPr>
              <a:t>28/06/19</a:t>
            </a:fld>
            <a:endParaRPr b="0" lang="es-AR" sz="1100" spc="-1" strike="noStrike">
              <a:latin typeface="Times New Roman"/>
            </a:endParaRPr>
          </a:p>
        </p:txBody>
      </p:sp>
      <p:sp>
        <p:nvSpPr>
          <p:cNvPr id="105" name="PlaceHolder 11"/>
          <p:cNvSpPr>
            <a:spLocks noGrp="1"/>
          </p:cNvSpPr>
          <p:nvPr>
            <p:ph type="ftr"/>
          </p:nvPr>
        </p:nvSpPr>
        <p:spPr>
          <a:xfrm rot="5400000">
            <a:off x="6233400" y="3263400"/>
            <a:ext cx="3859560" cy="22824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s-AR" sz="2400" spc="-1" strike="noStrike">
              <a:latin typeface="Times New Roman"/>
            </a:endParaRPr>
          </a:p>
        </p:txBody>
      </p:sp>
      <p:sp>
        <p:nvSpPr>
          <p:cNvPr id="106" name="PlaceHolder 12"/>
          <p:cNvSpPr>
            <a:spLocks noGrp="1"/>
          </p:cNvSpPr>
          <p:nvPr>
            <p:ph type="sldNum"/>
          </p:nvPr>
        </p:nvSpPr>
        <p:spPr>
          <a:xfrm>
            <a:off x="7766280" y="295560"/>
            <a:ext cx="62856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2DC4F913-E953-4A99-A902-E2F8C840D984}" type="slidenum">
              <a:rPr b="0" lang="es-AR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s-AR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629928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" name="CustomShape 2"/>
          <p:cNvSpPr/>
          <p:nvPr/>
        </p:nvSpPr>
        <p:spPr>
          <a:xfrm>
            <a:off x="5689800" y="-457200"/>
            <a:ext cx="1599840" cy="159984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" name="CustomShape 3"/>
          <p:cNvSpPr/>
          <p:nvPr/>
        </p:nvSpPr>
        <p:spPr>
          <a:xfrm>
            <a:off x="6299280" y="6095880"/>
            <a:ext cx="990360" cy="9903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" name="CustomShape 4"/>
          <p:cNvSpPr/>
          <p:nvPr/>
        </p:nvSpPr>
        <p:spPr>
          <a:xfrm>
            <a:off x="-154080" y="2666880"/>
            <a:ext cx="4190760" cy="41907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" name="CustomShape 5"/>
          <p:cNvSpPr/>
          <p:nvPr/>
        </p:nvSpPr>
        <p:spPr>
          <a:xfrm>
            <a:off x="-839880" y="2895480"/>
            <a:ext cx="2361960" cy="23619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" name="CustomShape 6"/>
          <p:cNvSpPr/>
          <p:nvPr/>
        </p:nvSpPr>
        <p:spPr>
          <a:xfrm>
            <a:off x="7745760" y="0"/>
            <a:ext cx="685440" cy="1099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" name="PlaceHolder 7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s-AR" sz="4200" spc="-1" strike="noStrike">
                <a:solidFill>
                  <a:srgbClr val="ebebeb"/>
                </a:solidFill>
                <a:latin typeface="Century Gothic"/>
              </a:rPr>
              <a:t>Haga clic para modificar el estilo de título del patrón</a:t>
            </a:r>
            <a:endParaRPr b="0" lang="es-AR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0" name="PlaceHolder 8"/>
          <p:cNvSpPr>
            <a:spLocks noGrp="1"/>
          </p:cNvSpPr>
          <p:nvPr>
            <p:ph type="body"/>
          </p:nvPr>
        </p:nvSpPr>
        <p:spPr>
          <a:xfrm>
            <a:off x="827640" y="2053080"/>
            <a:ext cx="6711120" cy="419508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</a:rPr>
              <a:t>Haga clic para modificar el estilo de texto del patrón</a:t>
            </a:r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Segundo nivel</a:t>
            </a:r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1600" spc="-1" strike="noStrike">
                <a:solidFill>
                  <a:srgbClr val="ffffff"/>
                </a:solidFill>
                <a:latin typeface="Century Gothic"/>
              </a:rPr>
              <a:t>Tercer nivel</a:t>
            </a:r>
            <a:endParaRPr b="0" lang="es-AR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1400" spc="-1" strike="noStrike">
                <a:solidFill>
                  <a:srgbClr val="ffffff"/>
                </a:solidFill>
                <a:latin typeface="Century Gothic"/>
              </a:rPr>
              <a:t>Cuarto nivel</a:t>
            </a:r>
            <a:endParaRPr b="0" lang="es-AR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1400" spc="-1" strike="noStrike">
                <a:solidFill>
                  <a:srgbClr val="ffffff"/>
                </a:solidFill>
                <a:latin typeface="Century Gothic"/>
              </a:rPr>
              <a:t>Quinto nivel</a:t>
            </a:r>
            <a:endParaRPr b="0" lang="es-AR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1" name="PlaceHolder 9"/>
          <p:cNvSpPr>
            <a:spLocks noGrp="1"/>
          </p:cNvSpPr>
          <p:nvPr>
            <p:ph type="dt"/>
          </p:nvPr>
        </p:nvSpPr>
        <p:spPr>
          <a:xfrm rot="5400000">
            <a:off x="7495200" y="1828800"/>
            <a:ext cx="990360" cy="2282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5879D986-FE06-4B61-9887-D40A1C8047CF}" type="datetime">
              <a:rPr b="0" lang="es-AR" sz="1100" spc="-1" strike="noStrike">
                <a:solidFill>
                  <a:srgbClr val="ffffff"/>
                </a:solidFill>
                <a:latin typeface="Century Gothic"/>
              </a:rPr>
              <a:t>28/06/19</a:t>
            </a:fld>
            <a:endParaRPr b="0" lang="es-AR" sz="1100" spc="-1" strike="noStrike">
              <a:latin typeface="Times New Roman"/>
            </a:endParaRPr>
          </a:p>
        </p:txBody>
      </p:sp>
      <p:sp>
        <p:nvSpPr>
          <p:cNvPr id="152" name="PlaceHolder 10"/>
          <p:cNvSpPr>
            <a:spLocks noGrp="1"/>
          </p:cNvSpPr>
          <p:nvPr>
            <p:ph type="ftr"/>
          </p:nvPr>
        </p:nvSpPr>
        <p:spPr>
          <a:xfrm rot="5400000">
            <a:off x="6233400" y="3263400"/>
            <a:ext cx="3859560" cy="22824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s-AR" sz="2400" spc="-1" strike="noStrike">
              <a:latin typeface="Times New Roman"/>
            </a:endParaRPr>
          </a:p>
        </p:txBody>
      </p:sp>
      <p:sp>
        <p:nvSpPr>
          <p:cNvPr id="153" name="PlaceHolder 11"/>
          <p:cNvSpPr>
            <a:spLocks noGrp="1"/>
          </p:cNvSpPr>
          <p:nvPr>
            <p:ph type="sldNum"/>
          </p:nvPr>
        </p:nvSpPr>
        <p:spPr>
          <a:xfrm>
            <a:off x="7766280" y="295560"/>
            <a:ext cx="62856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AEB7BF6F-FDC9-4192-90AC-1AC9C2A7B5A1}" type="slidenum">
              <a:rPr b="0" lang="es-AR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s-AR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www.turbosquid.com/" TargetMode="External"/><Relationship Id="rId2" Type="http://schemas.openxmlformats.org/officeDocument/2006/relationships/hyperlink" Target="https://sketchfab.com/" TargetMode="External"/><Relationship Id="rId3" Type="http://schemas.openxmlformats.org/officeDocument/2006/relationships/hyperlink" Target="https://free3d.com/" TargetMode="External"/><Relationship Id="rId4" Type="http://schemas.openxmlformats.org/officeDocument/2006/relationships/hyperlink" Target="https://www.blendswap.com/" TargetMode="External"/><Relationship Id="rId5" Type="http://schemas.openxmlformats.org/officeDocument/2006/relationships/hyperlink" Target="https://www.blendswap.com/" TargetMode="External"/><Relationship Id="rId6" Type="http://schemas.openxmlformats.org/officeDocument/2006/relationships/hyperlink" Target="https://thebookofshaders.com/" TargetMode="External"/><Relationship Id="rId7" Type="http://schemas.openxmlformats.org/officeDocument/2006/relationships/hyperlink" Target="https://www.shadertoy.com/view/Xd3GD4" TargetMode="External"/><Relationship Id="rId8" Type="http://schemas.openxmlformats.org/officeDocument/2006/relationships/hyperlink" Target="http://www.chinedufn.com/webgl-particle-effect-billboard-tutorial/" TargetMode="External"/><Relationship Id="rId9" Type="http://schemas.openxmlformats.org/officeDocument/2006/relationships/hyperlink" Target="https://www.textures.com/" TargetMode="External"/><Relationship Id="rId10" Type="http://schemas.openxmlformats.org/officeDocument/2006/relationships/hyperlink" Target="http://www.texturise.club" TargetMode="External"/><Relationship Id="rId11" Type="http://schemas.openxmlformats.org/officeDocument/2006/relationships/hyperlink" Target="https://svs.gsfc.nasa.gov/3572" TargetMode="External"/><Relationship Id="rId12" Type="http://schemas.openxmlformats.org/officeDocument/2006/relationships/hyperlink" Target="https://es.khanacademy.org/computing/computer-programming/programming-natural-simulations/programming-oscillations/a/trig-and-forces-the-pendulum" TargetMode="External"/><Relationship Id="rId13" Type="http://schemas.openxmlformats.org/officeDocument/2006/relationships/hyperlink" Target="https://phet.colorado.edu/sims/html/pendulum-lab/latest/pendulum-lab_es.html" TargetMode="External"/><Relationship Id="rId14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://www.it.hiof.no/~borres/j3d/explain/shadow/p-shadow.html" TargetMode="External"/><Relationship Id="rId2" Type="http://schemas.openxmlformats.org/officeDocument/2006/relationships/hyperlink" Target="http://learnwebgl.brown37.net/11_advanced_rendering/shadows.html" TargetMode="External"/><Relationship Id="rId3" Type="http://schemas.openxmlformats.org/officeDocument/2006/relationships/hyperlink" Target="https://www.youtube.com/watch?v=zhxZIsD1uy4" TargetMode="External"/><Relationship Id="rId4" Type="http://schemas.openxmlformats.org/officeDocument/2006/relationships/hyperlink" Target="http://soundbible.com/1617-Clock-Strikes-Twelve.html" TargetMode="External"/><Relationship Id="rId5" Type="http://schemas.openxmlformats.org/officeDocument/2006/relationships/hyperlink" Target="https://www.1stdibs.com/furniture/more-furniture-collectibles/collectibles-curiosities/religious-items/oak-gothic-revival-bible-book-stand-children-kneeling-sitting/id-f_8834063/" TargetMode="External"/><Relationship Id="rId6" Type="http://schemas.openxmlformats.org/officeDocument/2006/relationships/hyperlink" Target="https://stackoverflow.com/questions/1527803/generating-random-whole-numbers-in-javascript-in-a-specific-range" TargetMode="External"/><Relationship Id="rId7" Type="http://schemas.openxmlformats.org/officeDocument/2006/relationships/hyperlink" Target="https://www.google.com/" TargetMode="External"/><Relationship Id="rId8" Type="http://schemas.openxmlformats.org/officeDocument/2006/relationships/hyperlink" Target="https://www.museodelprado.es/en/the-collection/art-work/saint-paul-the-hermit/034011e2-0773-4f0c-ab86-7d5cf2723a25" TargetMode="External"/><Relationship Id="rId9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jpe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6.xml"/><Relationship Id="rId6" Type="http://schemas.openxmlformats.org/officeDocument/2006/relationships/comments" Target="../comments/commen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slideLayout" Target="../slideLayouts/slideLayout1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jpeg"/><Relationship Id="rId5" Type="http://schemas.openxmlformats.org/officeDocument/2006/relationships/slideLayout" Target="../slideLayouts/slideLayout1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613440" y="1455480"/>
            <a:ext cx="844776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b">
            <a:noAutofit/>
          </a:bodyPr>
          <a:p>
            <a:pPr>
              <a:lnSpc>
                <a:spcPct val="100000"/>
              </a:lnSpc>
            </a:pPr>
            <a:br/>
            <a:br/>
            <a:r>
              <a:rPr b="1" lang="es-AR" sz="5400" spc="-1" strike="noStrike">
                <a:solidFill>
                  <a:srgbClr val="c3ded3"/>
                </a:solidFill>
                <a:latin typeface="Century Gothic"/>
                <a:ea typeface="DejaVu Sans"/>
              </a:rPr>
              <a:t>PROYECTO INTEGRADOR</a:t>
            </a:r>
            <a:endParaRPr b="0" lang="es-AR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700" spc="-1" strike="noStrike">
                <a:solidFill>
                  <a:srgbClr val="262626"/>
                </a:solidFill>
                <a:latin typeface="Century Gothic"/>
                <a:ea typeface="DejaVu Sans"/>
              </a:rPr>
              <a:t>	</a:t>
            </a:r>
            <a:r>
              <a:rPr b="1" lang="es-AR" sz="2700" spc="-1" strike="noStrike">
                <a:solidFill>
                  <a:srgbClr val="262626"/>
                </a:solidFill>
                <a:latin typeface="Century Gothic"/>
                <a:ea typeface="DejaVu Sans"/>
              </a:rPr>
              <a:t>	</a:t>
            </a:r>
            <a:endParaRPr b="0" lang="es-AR" sz="2700" spc="-1" strike="noStrike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1618200" y="3851640"/>
            <a:ext cx="3348720" cy="193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>
            <a:normAutofit/>
          </a:bodyPr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1" lang="es-AR" sz="21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INTEGRANTES: </a:t>
            </a:r>
            <a:endParaRPr b="0" lang="es-AR" sz="2100" spc="-1" strike="noStrike">
              <a:latin typeface="Arial"/>
            </a:endParaRPr>
          </a:p>
          <a:p>
            <a:pPr marL="214560" indent="-212040">
              <a:lnSpc>
                <a:spcPct val="100000"/>
              </a:lnSpc>
              <a:spcBef>
                <a:spcPts val="751"/>
              </a:spcBef>
              <a:buClr>
                <a:srgbClr val="a53010"/>
              </a:buClr>
              <a:buFont typeface="Arial"/>
              <a:buChar char="•"/>
            </a:pPr>
            <a:r>
              <a:rPr b="1" lang="es-AR" sz="21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Mattioli, Bárbara</a:t>
            </a:r>
            <a:endParaRPr b="0" lang="es-AR" sz="2100" spc="-1" strike="noStrike">
              <a:latin typeface="Arial"/>
            </a:endParaRPr>
          </a:p>
          <a:p>
            <a:pPr marL="214560" indent="-212040">
              <a:lnSpc>
                <a:spcPct val="100000"/>
              </a:lnSpc>
              <a:spcBef>
                <a:spcPts val="751"/>
              </a:spcBef>
              <a:buClr>
                <a:srgbClr val="a53010"/>
              </a:buClr>
              <a:buFont typeface="Arial"/>
              <a:buChar char="•"/>
            </a:pPr>
            <a:r>
              <a:rPr b="1" lang="es-AR" sz="2100" spc="-1" strike="noStrike">
                <a:solidFill>
                  <a:srgbClr val="ffffff"/>
                </a:solidFill>
                <a:latin typeface="Century Gothic"/>
                <a:ea typeface="DejaVu Sans"/>
              </a:rPr>
              <a:t>Garat, Manuel</a:t>
            </a:r>
            <a:endParaRPr b="0" lang="es-AR" sz="2100" spc="-1" strike="noStrike">
              <a:latin typeface="Arial"/>
            </a:endParaRPr>
          </a:p>
          <a:p>
            <a:pPr marL="214560" indent="-212040">
              <a:lnSpc>
                <a:spcPct val="100000"/>
              </a:lnSpc>
              <a:spcBef>
                <a:spcPts val="751"/>
              </a:spcBef>
              <a:buClr>
                <a:srgbClr val="a53010"/>
              </a:buClr>
              <a:buFont typeface="Arial"/>
              <a:buChar char="•"/>
            </a:pPr>
            <a:r>
              <a:rPr b="1" lang="es-AR" sz="21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Cerdá, Gianni Lucas</a:t>
            </a:r>
            <a:endParaRPr b="0" lang="es-AR" sz="2100" spc="-1" strike="noStrike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2209680" y="2403720"/>
            <a:ext cx="487008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>
            <a:spAutoFit/>
          </a:bodyPr>
          <a:p>
            <a:pPr>
              <a:lnSpc>
                <a:spcPct val="100000"/>
              </a:lnSpc>
            </a:pPr>
            <a:r>
              <a:rPr b="1" i="1" lang="es-AR" sz="2700" spc="-1" strike="noStrike">
                <a:solidFill>
                  <a:srgbClr val="fbe0cf"/>
                </a:solidFill>
                <a:latin typeface="Century Gothic"/>
                <a:ea typeface="DejaVu Sans"/>
              </a:rPr>
              <a:t>Computación Gráfica 2019</a:t>
            </a:r>
            <a:endParaRPr b="0" lang="es-AR" sz="2700" spc="-1" strike="noStrike"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2961720" y="3093840"/>
            <a:ext cx="3365640" cy="3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>
            <a:spAutoFit/>
          </a:bodyPr>
          <a:p>
            <a:pPr>
              <a:lnSpc>
                <a:spcPct val="100000"/>
              </a:lnSpc>
            </a:pPr>
            <a:r>
              <a:rPr b="0" i="1" lang="es-AR" sz="1800" spc="-1" strike="noStrike">
                <a:solidFill>
                  <a:srgbClr val="d3d3d3"/>
                </a:solidFill>
                <a:latin typeface="Century Gothic"/>
                <a:ea typeface="DejaVu Sans"/>
              </a:rPr>
              <a:t>Universidad Nacional del Sur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2310120" y="786960"/>
            <a:ext cx="4169160" cy="63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>
            <a:normAutofit fontScale="78000"/>
          </a:bodyPr>
          <a:p>
            <a:pPr>
              <a:lnSpc>
                <a:spcPct val="100000"/>
              </a:lnSpc>
            </a:pPr>
            <a:r>
              <a:rPr b="0" lang="es-AR" sz="4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Iluminación </a:t>
            </a:r>
            <a:endParaRPr b="0" lang="es-AR" sz="46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398880" y="1801800"/>
            <a:ext cx="382248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b">
            <a:noAutofit/>
          </a:bodyPr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es-AR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Luces</a:t>
            </a:r>
            <a:endParaRPr b="0" lang="es-AR" sz="28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398880" y="2469600"/>
            <a:ext cx="6192720" cy="384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>
            <a:noAutofit/>
          </a:bodyPr>
          <a:p>
            <a:pPr marL="257040" indent="-254160" algn="just">
              <a:lnSpc>
                <a:spcPct val="100000"/>
              </a:lnSpc>
              <a:spcBef>
                <a:spcPts val="75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Dos luces puntuales.</a:t>
            </a:r>
            <a:endParaRPr b="0" lang="es-AR" sz="2000" spc="-1" strike="noStrike">
              <a:latin typeface="Arial"/>
            </a:endParaRPr>
          </a:p>
          <a:p>
            <a:pPr marL="1800" algn="just">
              <a:lnSpc>
                <a:spcPct val="100000"/>
              </a:lnSpc>
              <a:spcBef>
                <a:spcPts val="751"/>
              </a:spcBef>
            </a:pPr>
            <a:endParaRPr b="0" lang="es-AR" sz="2000" spc="-1" strike="noStrike">
              <a:latin typeface="Arial"/>
            </a:endParaRPr>
          </a:p>
          <a:p>
            <a:pPr marL="257040" indent="-254160" algn="just">
              <a:lnSpc>
                <a:spcPct val="100000"/>
              </a:lnSpc>
              <a:spcBef>
                <a:spcPts val="75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Vela.</a:t>
            </a:r>
            <a:endParaRPr b="0" lang="es-AR" sz="2000" spc="-1" strike="noStrike">
              <a:latin typeface="Arial"/>
            </a:endParaRPr>
          </a:p>
          <a:p>
            <a:pPr marL="257040" indent="-254160" algn="just">
              <a:lnSpc>
                <a:spcPct val="100000"/>
              </a:lnSpc>
              <a:spcBef>
                <a:spcPts val="75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Farol.</a:t>
            </a:r>
            <a:endParaRPr b="0" lang="es-AR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751"/>
              </a:spcBef>
            </a:pPr>
            <a:endParaRPr b="0" lang="es-AR" sz="2000" spc="-1" strike="noStrike">
              <a:latin typeface="Arial"/>
            </a:endParaRPr>
          </a:p>
          <a:p>
            <a:pPr marL="257040" indent="-254160" algn="just">
              <a:lnSpc>
                <a:spcPct val="100000"/>
              </a:lnSpc>
              <a:spcBef>
                <a:spcPts val="75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La interfaz permite:</a:t>
            </a:r>
            <a:endParaRPr b="0" lang="es-AR" sz="2000" spc="-1" strike="noStrike">
              <a:latin typeface="Arial"/>
            </a:endParaRPr>
          </a:p>
          <a:p>
            <a:pPr lvl="1" marL="714240" indent="-254160" algn="just">
              <a:lnSpc>
                <a:spcPct val="100000"/>
              </a:lnSpc>
              <a:spcBef>
                <a:spcPts val="75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Cambiar la vela si se consume.</a:t>
            </a:r>
            <a:endParaRPr b="0" lang="es-AR" sz="2000" spc="-1" strike="noStrike">
              <a:latin typeface="Arial"/>
            </a:endParaRPr>
          </a:p>
          <a:p>
            <a:pPr lvl="1" marL="714240" indent="-254160" algn="just">
              <a:lnSpc>
                <a:spcPct val="100000"/>
              </a:lnSpc>
              <a:spcBef>
                <a:spcPts val="75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Modificar la intensidad de cada una.</a:t>
            </a:r>
            <a:endParaRPr b="0" lang="es-AR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751"/>
              </a:spcBef>
            </a:pPr>
            <a:endParaRPr b="0" lang="es-AR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751"/>
              </a:spcBef>
            </a:pPr>
            <a:r>
              <a:rPr b="0" lang="es-AR" sz="1100" spc="-1" strike="noStrike">
                <a:solidFill>
                  <a:srgbClr val="404040"/>
                </a:solidFill>
                <a:latin typeface="Century Gothic"/>
                <a:ea typeface="DejaVu Sans"/>
              </a:rPr>
              <a:t> </a:t>
            </a:r>
            <a:endParaRPr b="0" lang="es-AR" sz="11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751"/>
              </a:spcBef>
            </a:pPr>
            <a:endParaRPr b="0" lang="es-AR" sz="1100" spc="-1" strike="noStrike">
              <a:latin typeface="Arial"/>
            </a:endParaRPr>
          </a:p>
        </p:txBody>
      </p:sp>
      <p:pic>
        <p:nvPicPr>
          <p:cNvPr id="260" name="Imagen 1" descr=""/>
          <p:cNvPicPr/>
          <p:nvPr/>
        </p:nvPicPr>
        <p:blipFill>
          <a:blip r:embed="rId1"/>
          <a:stretch/>
        </p:blipFill>
        <p:spPr>
          <a:xfrm>
            <a:off x="6754680" y="1296720"/>
            <a:ext cx="1385640" cy="2525760"/>
          </a:xfrm>
          <a:prstGeom prst="rect">
            <a:avLst/>
          </a:prstGeom>
          <a:ln>
            <a:noFill/>
          </a:ln>
        </p:spPr>
      </p:pic>
      <p:pic>
        <p:nvPicPr>
          <p:cNvPr id="261" name="Imagen 2" descr=""/>
          <p:cNvPicPr/>
          <p:nvPr/>
        </p:nvPicPr>
        <p:blipFill>
          <a:blip r:embed="rId2"/>
          <a:stretch/>
        </p:blipFill>
        <p:spPr>
          <a:xfrm>
            <a:off x="6754680" y="4056480"/>
            <a:ext cx="1385640" cy="2525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1590120" y="152640"/>
            <a:ext cx="5752080" cy="788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s-AR" sz="4200" spc="-1" strike="noStrike">
                <a:solidFill>
                  <a:srgbClr val="ebebeb"/>
                </a:solidFill>
                <a:latin typeface="Century Gothic"/>
              </a:rPr>
              <a:t>Diagrama de Clases</a:t>
            </a:r>
            <a:endParaRPr b="0" lang="es-AR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263" name="Marcador de contenido 3" descr=""/>
          <p:cNvPicPr/>
          <p:nvPr/>
        </p:nvPicPr>
        <p:blipFill>
          <a:blip r:embed="rId1"/>
          <a:stretch/>
        </p:blipFill>
        <p:spPr>
          <a:xfrm>
            <a:off x="0" y="1474200"/>
            <a:ext cx="9257760" cy="5182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797040" y="1056600"/>
            <a:ext cx="484632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s-AR" sz="3200" spc="-1" strike="noStrike">
                <a:solidFill>
                  <a:srgbClr val="000000"/>
                </a:solidFill>
                <a:latin typeface="Century Gothic"/>
              </a:rPr>
              <a:t>Distribución de las tareas exclusivas</a:t>
            </a:r>
            <a:endParaRPr b="0" lang="es-AR" sz="32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38880" y="2523240"/>
            <a:ext cx="2304000" cy="31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>
            <a:spAutoFit/>
          </a:bodyPr>
          <a:p>
            <a:pPr marL="213840" indent="-213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>
                <a:solidFill>
                  <a:srgbClr val="000000"/>
                </a:solidFill>
                <a:latin typeface="Arial"/>
              </a:rPr>
              <a:t>Cerdá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 u="sng">
                <a:solidFill>
                  <a:srgbClr val="fb4a18"/>
                </a:solidFill>
                <a:uFillTx/>
                <a:latin typeface="Arial"/>
              </a:rPr>
              <a:t>Picking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 u="sng">
                <a:solidFill>
                  <a:srgbClr val="fb4a18"/>
                </a:solidFill>
                <a:uFillTx/>
                <a:latin typeface="Arial"/>
              </a:rPr>
              <a:t>Interfaz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 u="sng">
                <a:solidFill>
                  <a:srgbClr val="fb4a18"/>
                </a:solidFill>
                <a:uFillTx/>
                <a:latin typeface="Arial"/>
              </a:rPr>
              <a:t>Vela (Blender)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 u="sng">
                <a:solidFill>
                  <a:srgbClr val="fb4a18"/>
                </a:solidFill>
                <a:uFillTx/>
                <a:latin typeface="Arial"/>
              </a:rPr>
              <a:t>Tintero (Blender)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 u="sng">
                <a:solidFill>
                  <a:srgbClr val="fb4a18"/>
                </a:solidFill>
                <a:uFillTx/>
                <a:latin typeface="Arial"/>
              </a:rPr>
              <a:t>Diagrama de clases</a:t>
            </a:r>
            <a:endParaRPr b="0" lang="es-AR" sz="1350" spc="-1" strike="noStrike">
              <a:latin typeface="Arial"/>
            </a:endParaRPr>
          </a:p>
          <a:p>
            <a:pPr marL="344880"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350" spc="-1" strike="noStrike">
              <a:latin typeface="Arial"/>
            </a:endParaRPr>
          </a:p>
          <a:p>
            <a:pPr marL="344880"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2369880" y="2523240"/>
            <a:ext cx="3924000" cy="448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>
            <a:spAutoFit/>
          </a:bodyPr>
          <a:p>
            <a:pPr marL="213840" indent="-213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>
                <a:solidFill>
                  <a:srgbClr val="000000"/>
                </a:solidFill>
                <a:latin typeface="Arial"/>
              </a:rPr>
              <a:t>Garat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 u="sng">
                <a:solidFill>
                  <a:srgbClr val="fb4a18"/>
                </a:solidFill>
                <a:uFillTx/>
                <a:latin typeface="Arial"/>
              </a:rPr>
              <a:t>Cámara en primera persona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 u="sng">
                <a:solidFill>
                  <a:srgbClr val="fb4a18"/>
                </a:solidFill>
                <a:uFillTx/>
                <a:latin typeface="Arial"/>
              </a:rPr>
              <a:t>Animación de la vela y las agujas del reloj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 u="sng">
                <a:solidFill>
                  <a:srgbClr val="fb4a18"/>
                </a:solidFill>
                <a:uFillTx/>
                <a:latin typeface="Arial"/>
              </a:rPr>
              <a:t>Atril (Blender)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 u="sng">
                <a:solidFill>
                  <a:srgbClr val="fb4a18"/>
                </a:solidFill>
                <a:uFillTx/>
                <a:latin typeface="Arial"/>
              </a:rPr>
              <a:t>Posicionamiento de los objetos</a:t>
            </a: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 marL="344880"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 marL="344880"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 marL="344880"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 marL="344880"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</p:txBody>
      </p:sp>
      <p:sp>
        <p:nvSpPr>
          <p:cNvPr id="267" name="CustomShape 4"/>
          <p:cNvSpPr/>
          <p:nvPr/>
        </p:nvSpPr>
        <p:spPr>
          <a:xfrm>
            <a:off x="6293880" y="2415240"/>
            <a:ext cx="2619000" cy="40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>
            <a:spAutoFit/>
          </a:bodyPr>
          <a:p>
            <a:pPr marL="213840" indent="-213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>
                <a:solidFill>
                  <a:srgbClr val="000000"/>
                </a:solidFill>
                <a:latin typeface="Arial"/>
              </a:rPr>
              <a:t>Mattioli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 u="sng">
                <a:solidFill>
                  <a:srgbClr val="fb4a18"/>
                </a:solidFill>
                <a:uFillTx/>
                <a:latin typeface="Arial"/>
              </a:rPr>
              <a:t>Sombras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 u="sng">
                <a:solidFill>
                  <a:srgbClr val="fb4a18"/>
                </a:solidFill>
                <a:uFillTx/>
                <a:latin typeface="Arial"/>
              </a:rPr>
              <a:t>Animación del péndulo</a:t>
            </a: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 marL="344880"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 marL="344880"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 marL="344880"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 marL="344880"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281040" y="1830600"/>
            <a:ext cx="288432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s-AR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Conclusiones</a:t>
            </a:r>
            <a:endParaRPr b="0" lang="es-AR" sz="32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891720" y="2571840"/>
            <a:ext cx="7954560" cy="261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3"/>
          <p:cNvSpPr/>
          <p:nvPr/>
        </p:nvSpPr>
        <p:spPr>
          <a:xfrm>
            <a:off x="754560" y="2571840"/>
            <a:ext cx="8091720" cy="29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4"/>
          <p:cNvSpPr/>
          <p:nvPr/>
        </p:nvSpPr>
        <p:spPr>
          <a:xfrm>
            <a:off x="173160" y="2672280"/>
            <a:ext cx="8672760" cy="16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</a:rPr>
              <a:t>En el transcurso de la materia se han aprendido distintos temas y conceptos aplicados en varias etapas, a partir de la experiencia y proyectos realizados con anterioridad, se puede decir que este último proyecto engloba e incorpora cada uno de los temas vistos en la cátedra, creando finalmente una escena fotorealista atractiva e interactiva.</a:t>
            </a:r>
            <a:endParaRPr b="0" lang="es-A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159360" y="141480"/>
            <a:ext cx="227376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>
            <a:normAutofit/>
          </a:bodyPr>
          <a:p>
            <a:pPr>
              <a:lnSpc>
                <a:spcPct val="100000"/>
              </a:lnSpc>
            </a:pPr>
            <a:r>
              <a:rPr b="0" lang="es-AR" sz="2700" spc="-1" strike="noStrike">
                <a:solidFill>
                  <a:srgbClr val="262626"/>
                </a:solidFill>
                <a:latin typeface="Century Gothic"/>
                <a:ea typeface="DejaVu Sans"/>
              </a:rPr>
              <a:t>Referencias</a:t>
            </a:r>
            <a:endParaRPr b="0" lang="es-AR" sz="27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695880" y="444240"/>
            <a:ext cx="5769000" cy="610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>
            <a:spAutoFit/>
          </a:bodyPr>
          <a:p>
            <a:pPr marL="213840" indent="-213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>
                <a:solidFill>
                  <a:srgbClr val="000000"/>
                </a:solidFill>
                <a:latin typeface="Arial"/>
                <a:ea typeface="DejaVu Sans"/>
              </a:rPr>
              <a:t>Modelos y texturas de: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 u="sng">
                <a:solidFill>
                  <a:srgbClr val="58c1ba"/>
                </a:solidFill>
                <a:uFillTx/>
                <a:latin typeface="Arial"/>
                <a:ea typeface="DejaVu Sans"/>
                <a:hlinkClick r:id="rId1"/>
              </a:rPr>
              <a:t>https://www.turbosquid.com/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 u="sng">
                <a:solidFill>
                  <a:srgbClr val="58c1ba"/>
                </a:solidFill>
                <a:uFillTx/>
                <a:latin typeface="Century Gothic"/>
                <a:ea typeface="Century Gothic"/>
                <a:hlinkClick r:id="rId2"/>
              </a:rPr>
              <a:t>https://sketchfab.com/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 u="sng">
                <a:solidFill>
                  <a:srgbClr val="58c1ba"/>
                </a:solidFill>
                <a:uFillTx/>
                <a:latin typeface="Century Gothic"/>
                <a:ea typeface="Century Gothic"/>
                <a:hlinkClick r:id="rId3"/>
              </a:rPr>
              <a:t>https://free3d.com/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 u="sng">
                <a:solidFill>
                  <a:srgbClr val="58c1ba"/>
                </a:solidFill>
                <a:uFillTx/>
                <a:latin typeface="Arial"/>
                <a:ea typeface="Century Gothic"/>
                <a:hlinkClick r:id="rId4"/>
              </a:rPr>
              <a:t>https://</a:t>
            </a:r>
            <a:r>
              <a:rPr b="0" lang="es-AR" sz="1350" spc="-1" strike="noStrike" u="sng">
                <a:solidFill>
                  <a:srgbClr val="58c1ba"/>
                </a:solidFill>
                <a:uFillTx/>
                <a:latin typeface="Arial"/>
                <a:ea typeface="DejaVu Sans"/>
                <a:hlinkClick r:id="rId5"/>
              </a:rPr>
              <a:t>www.blendswap.com/</a:t>
            </a:r>
            <a:endParaRPr b="0" lang="es-AR" sz="1350" spc="-1" strike="noStrike">
              <a:latin typeface="Arial"/>
            </a:endParaRPr>
          </a:p>
          <a:p>
            <a:pPr marL="344160"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 marL="213840" indent="-213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>
                <a:solidFill>
                  <a:srgbClr val="000000"/>
                </a:solidFill>
                <a:latin typeface="Arial"/>
                <a:ea typeface="DejaVu Sans"/>
              </a:rPr>
              <a:t>Texturas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 u="sng">
                <a:solidFill>
                  <a:srgbClr val="58c1ba"/>
                </a:solidFill>
                <a:uFillTx/>
                <a:latin typeface="Arial"/>
                <a:ea typeface="DejaVu Sans"/>
                <a:hlinkClick r:id="rId6"/>
              </a:rPr>
              <a:t>https://thebookofshaders.com/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 u="sng">
                <a:solidFill>
                  <a:srgbClr val="58c1ba"/>
                </a:solidFill>
                <a:uFillTx/>
                <a:latin typeface="Arial"/>
                <a:ea typeface="DejaVu Sans"/>
                <a:hlinkClick r:id="rId7"/>
              </a:rPr>
              <a:t>https://www.shadertoy.com/view/Xd3GD4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 u="sng">
                <a:solidFill>
                  <a:srgbClr val="58c1ba"/>
                </a:solidFill>
                <a:uFillTx/>
                <a:latin typeface="Arial"/>
                <a:ea typeface="DejaVu Sans"/>
                <a:hlinkClick r:id="rId8"/>
              </a:rPr>
              <a:t>http://www.chinedufn.com/webgl-particle-effect-billboard-tutorial/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 u="sng">
                <a:solidFill>
                  <a:srgbClr val="58c1ba"/>
                </a:solidFill>
                <a:uFillTx/>
                <a:latin typeface="Century Gothic"/>
                <a:ea typeface="Century Gothic"/>
                <a:hlinkClick r:id="rId9"/>
              </a:rPr>
              <a:t>https://www.textures.com/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 u="sng">
                <a:solidFill>
                  <a:srgbClr val="58c1ba"/>
                </a:solidFill>
                <a:uFillTx/>
                <a:latin typeface="Century Gothic"/>
                <a:ea typeface="Century Gothic"/>
                <a:hlinkClick r:id="rId10"/>
              </a:rPr>
              <a:t>http://www.texturise.club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 u="sng">
                <a:solidFill>
                  <a:srgbClr val="58c1ba"/>
                </a:solidFill>
                <a:uFillTx/>
                <a:latin typeface="Century Gothic"/>
                <a:ea typeface="Century Gothic"/>
                <a:hlinkClick r:id="rId11"/>
              </a:rPr>
              <a:t>https://svs.gsfc.nasa.gov/3572</a:t>
            </a:r>
            <a:endParaRPr b="0" lang="es-AR" sz="1350" spc="-1" strike="noStrike">
              <a:latin typeface="Arial"/>
            </a:endParaRPr>
          </a:p>
          <a:p>
            <a:pPr marL="345600"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 marL="213840" indent="-213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>
                <a:solidFill>
                  <a:srgbClr val="000000"/>
                </a:solidFill>
                <a:latin typeface="Arial"/>
                <a:ea typeface="Century Gothic"/>
              </a:rPr>
              <a:t>Movimiento Péndulo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 u="sng">
                <a:solidFill>
                  <a:srgbClr val="58c1ba"/>
                </a:solidFill>
                <a:uFillTx/>
                <a:latin typeface="Arial"/>
                <a:ea typeface="DejaVu Sans"/>
                <a:hlinkClick r:id="rId12"/>
              </a:rPr>
              <a:t>https://es.khanacademy.org/computing/computer-programming/programming-natural-simulations/programming-oscillations/a/trig-and-forces-the-pendulum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 u="sng">
                <a:solidFill>
                  <a:srgbClr val="58c1ba"/>
                </a:solidFill>
                <a:uFillTx/>
                <a:latin typeface="Arial"/>
                <a:ea typeface="DejaVu Sans"/>
                <a:hlinkClick r:id="rId13"/>
              </a:rPr>
              <a:t>https://phet.colorado.edu/sims/html/pendulum-lab/latest/pendulum-lab_es.html</a:t>
            </a:r>
            <a:endParaRPr b="0" lang="es-AR" sz="1350" spc="-1" strike="noStrike">
              <a:latin typeface="Arial"/>
            </a:endParaRPr>
          </a:p>
          <a:p>
            <a:pPr marL="344880"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 marL="344880"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159360" y="141480"/>
            <a:ext cx="227376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>
            <a:normAutofit/>
          </a:bodyPr>
          <a:p>
            <a:pPr>
              <a:lnSpc>
                <a:spcPct val="100000"/>
              </a:lnSpc>
            </a:pPr>
            <a:r>
              <a:rPr b="0" lang="es-AR" sz="2700" spc="-1" strike="noStrike">
                <a:solidFill>
                  <a:srgbClr val="262626"/>
                </a:solidFill>
                <a:latin typeface="Century Gothic"/>
                <a:ea typeface="DejaVu Sans"/>
              </a:rPr>
              <a:t>Referencias</a:t>
            </a:r>
            <a:endParaRPr b="0" lang="es-AR" sz="27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515880" y="309240"/>
            <a:ext cx="5769000" cy="741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>
            <a:spAutoFit/>
          </a:bodyPr>
          <a:p>
            <a:pPr marL="213840" indent="-213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>
                <a:solidFill>
                  <a:srgbClr val="000000"/>
                </a:solidFill>
                <a:latin typeface="Arial"/>
              </a:rPr>
              <a:t>Sombras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 u="sng">
                <a:solidFill>
                  <a:srgbClr val="58c1ba"/>
                </a:solidFill>
                <a:uFillTx/>
                <a:latin typeface="Arial"/>
                <a:hlinkClick r:id="rId1"/>
              </a:rPr>
              <a:t>http://www.it.hiof.no/~borres/j3d/explain/shadow/p-shadow.html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s-AR" sz="1350" spc="-1" strike="noStrike" u="sng">
                <a:solidFill>
                  <a:srgbClr val="58c1ba"/>
                </a:solidFill>
                <a:uFillTx/>
                <a:latin typeface="Arial"/>
                <a:hlinkClick r:id="rId2"/>
              </a:rPr>
              <a:t>http://learnwebgl.brown37.net/11_advanced_rendering/shadows.html</a:t>
            </a: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 marL="213840" indent="-213120">
              <a:lnSpc>
                <a:spcPct val="100000"/>
              </a:lnSpc>
              <a:buClr>
                <a:srgbClr val="000000"/>
              </a:buClr>
              <a:buFont typeface="Wingdings,Sans-Serif"/>
              <a:buChar char=""/>
            </a:pPr>
            <a:r>
              <a:rPr b="0" lang="es-AR" sz="1350" spc="-1" strike="noStrike">
                <a:solidFill>
                  <a:srgbClr val="000000"/>
                </a:solidFill>
                <a:latin typeface="Arial"/>
              </a:rPr>
              <a:t>Sonidos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,Sans-Serif"/>
              <a:buChar char=""/>
            </a:pPr>
            <a:r>
              <a:rPr b="0" lang="es-AR" sz="1350" spc="-1" strike="noStrike" u="sng">
                <a:solidFill>
                  <a:srgbClr val="58c1ba"/>
                </a:solidFill>
                <a:uFillTx/>
                <a:latin typeface="Century Gothic"/>
                <a:ea typeface="Century Gothic"/>
                <a:hlinkClick r:id="rId3"/>
              </a:rPr>
              <a:t>https://www.youtube.com/watch?v=zhxZIsD1uy4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,Sans-Serif"/>
              <a:buChar char=""/>
            </a:pPr>
            <a:r>
              <a:rPr b="0" lang="es-AR" sz="1350" spc="-1" strike="noStrike" u="sng">
                <a:solidFill>
                  <a:srgbClr val="58c1ba"/>
                </a:solidFill>
                <a:uFillTx/>
                <a:latin typeface="Century Gothic"/>
                <a:ea typeface="Century Gothic"/>
                <a:hlinkClick r:id="rId4"/>
              </a:rPr>
              <a:t>http://soundbible.com/1617-Clock-Strikes-Twelve.html</a:t>
            </a: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 marL="213840" indent="-213120">
              <a:lnSpc>
                <a:spcPct val="100000"/>
              </a:lnSpc>
              <a:buClr>
                <a:srgbClr val="000000"/>
              </a:buClr>
              <a:buFont typeface="Wingdings,Sans-Serif"/>
              <a:buChar char=""/>
            </a:pPr>
            <a:r>
              <a:rPr b="0" lang="es-AR" sz="1350" spc="-1" strike="noStrike">
                <a:solidFill>
                  <a:srgbClr val="000000"/>
                </a:solidFill>
                <a:latin typeface="Arial"/>
                <a:ea typeface="Century Gothic"/>
              </a:rPr>
              <a:t>Modelo del atril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,Sans-Serif"/>
              <a:buChar char=""/>
            </a:pPr>
            <a:r>
              <a:rPr b="0" lang="es-AR" sz="1350" spc="-1" strike="noStrike" u="sng">
                <a:solidFill>
                  <a:srgbClr val="58c1ba"/>
                </a:solidFill>
                <a:uFillTx/>
                <a:latin typeface="Century Gothic"/>
                <a:ea typeface="Century Gothic"/>
                <a:hlinkClick r:id="rId5"/>
              </a:rPr>
              <a:t>https://www.1stdibs.com/furniture/more-furniture-collectibles/collectibles-curiosities/religious-items/oak-gothic-revival-bible-book-stand-children-kneeling-sitting/id-f_8834063/</a:t>
            </a: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 marL="213840" indent="-213120">
              <a:lnSpc>
                <a:spcPct val="100000"/>
              </a:lnSpc>
              <a:buClr>
                <a:srgbClr val="000000"/>
              </a:buClr>
              <a:buFont typeface="Wingdings,Sans-Serif"/>
              <a:buChar char=""/>
            </a:pPr>
            <a:r>
              <a:rPr b="0" lang="es-AR" sz="1350" spc="-1" strike="noStrike">
                <a:solidFill>
                  <a:srgbClr val="000000"/>
                </a:solidFill>
                <a:latin typeface="Arial"/>
                <a:ea typeface="Century Gothic"/>
              </a:rPr>
              <a:t>Función random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,Sans-Serif"/>
              <a:buChar char=""/>
            </a:pPr>
            <a:r>
              <a:rPr b="0" lang="es-AR" sz="1350" spc="-1" strike="noStrike" u="sng">
                <a:solidFill>
                  <a:srgbClr val="58c1ba"/>
                </a:solidFill>
                <a:uFillTx/>
                <a:latin typeface="Century Gothic"/>
                <a:ea typeface="Century Gothic"/>
                <a:hlinkClick r:id="rId6"/>
              </a:rPr>
              <a:t>https://stackoverflow.com/questions/1527803/generating-random-whole-numbers-in-javascript-in-a-specific-range</a:t>
            </a: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 marL="213840" indent="-213120">
              <a:lnSpc>
                <a:spcPct val="100000"/>
              </a:lnSpc>
              <a:buClr>
                <a:srgbClr val="000000"/>
              </a:buClr>
              <a:buFont typeface="Wingdings,Sans-Serif"/>
              <a:buChar char=""/>
            </a:pPr>
            <a:r>
              <a:rPr b="0" lang="es-AR" sz="1350" spc="-1" strike="noStrike">
                <a:solidFill>
                  <a:srgbClr val="000000"/>
                </a:solidFill>
                <a:latin typeface="Arial"/>
                <a:ea typeface="DejaVu Sans"/>
              </a:rPr>
              <a:t>Pinturas del lienzo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,Sans-Serif"/>
              <a:buChar char=""/>
            </a:pPr>
            <a:r>
              <a:rPr b="0" lang="es-AR" sz="1350" spc="-1" strike="noStrike" u="sng">
                <a:solidFill>
                  <a:srgbClr val="58c1ba"/>
                </a:solidFill>
                <a:uFillTx/>
                <a:latin typeface="Century Gothic"/>
                <a:ea typeface="Century Gothic"/>
                <a:hlinkClick r:id="rId7"/>
              </a:rPr>
              <a:t>https://www.google.com/</a:t>
            </a:r>
            <a:endParaRPr b="0" lang="es-AR" sz="1350" spc="-1" strike="noStrike">
              <a:latin typeface="Arial"/>
            </a:endParaRPr>
          </a:p>
          <a:p>
            <a:pPr lvl="1" marL="558720" indent="-2131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,Sans-Serif"/>
              <a:buChar char=""/>
            </a:pPr>
            <a:r>
              <a:rPr b="0" lang="es-AR" sz="1350" spc="-1" strike="noStrike" u="sng">
                <a:solidFill>
                  <a:srgbClr val="58c1ba"/>
                </a:solidFill>
                <a:uFillTx/>
                <a:latin typeface="Century Gothic"/>
                <a:ea typeface="Century Gothic"/>
                <a:hlinkClick r:id="rId8"/>
              </a:rPr>
              <a:t>https://www.museodelprado.es/en/the-collection/art-work/saint-paul-the-hermit/034011e2-0773-4f0c-ab86-7d5cf2723a25</a:t>
            </a: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 marL="344880"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 marL="344880"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 marL="344880"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 marL="344880"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1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n 1" descr=""/>
          <p:cNvPicPr/>
          <p:nvPr/>
        </p:nvPicPr>
        <p:blipFill>
          <a:blip r:embed="rId1"/>
          <a:stretch/>
        </p:blipFill>
        <p:spPr>
          <a:xfrm>
            <a:off x="1902960" y="1119240"/>
            <a:ext cx="4988520" cy="500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2586240" y="506520"/>
            <a:ext cx="395064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>
            <a:noAutofit/>
          </a:bodyPr>
          <a:p>
            <a:pPr>
              <a:lnSpc>
                <a:spcPct val="100000"/>
              </a:lnSpc>
            </a:pPr>
            <a:r>
              <a:rPr b="0" lang="es-AR" sz="5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ÍNDICE</a:t>
            </a:r>
            <a:r>
              <a:rPr b="0" lang="es-AR" sz="2700" spc="-1" strike="noStrike">
                <a:solidFill>
                  <a:srgbClr val="262626"/>
                </a:solidFill>
                <a:latin typeface="Century Gothic"/>
                <a:ea typeface="DejaVu Sans"/>
              </a:rPr>
              <a:t> </a:t>
            </a:r>
            <a:endParaRPr b="0" lang="es-AR" sz="27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141560" y="1230480"/>
            <a:ext cx="4467240" cy="50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>
            <a:normAutofit fontScale="34000"/>
          </a:bodyPr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1800" spc="-1" strike="noStrike">
              <a:latin typeface="Arial"/>
            </a:endParaRPr>
          </a:p>
          <a:p>
            <a:pPr marL="257040" indent="-254160">
              <a:lnSpc>
                <a:spcPct val="100000"/>
              </a:lnSpc>
              <a:spcBef>
                <a:spcPts val="75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s-AR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Escena </a:t>
            </a:r>
            <a:endParaRPr b="0" lang="es-AR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2800" spc="-1" strike="noStrike">
              <a:latin typeface="Arial"/>
            </a:endParaRPr>
          </a:p>
          <a:p>
            <a:pPr lvl="1" marL="556920" indent="-211680">
              <a:lnSpc>
                <a:spcPct val="100000"/>
              </a:lnSpc>
              <a:spcBef>
                <a:spcPts val="751"/>
              </a:spcBef>
              <a:buClr>
                <a:srgbClr val="a53010"/>
              </a:buClr>
              <a:buFont typeface="Century Gothic"/>
              <a:buAutoNum type="arabicPeriod"/>
            </a:pPr>
            <a:r>
              <a:rPr b="0" lang="es-AR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Idea</a:t>
            </a:r>
            <a:endParaRPr b="0" lang="es-AR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2800" spc="-1" strike="noStrike">
              <a:latin typeface="Arial"/>
            </a:endParaRPr>
          </a:p>
          <a:p>
            <a:pPr lvl="1" marL="556920" indent="-211680">
              <a:lnSpc>
                <a:spcPct val="100000"/>
              </a:lnSpc>
              <a:spcBef>
                <a:spcPts val="751"/>
              </a:spcBef>
              <a:buClr>
                <a:srgbClr val="a53010"/>
              </a:buClr>
              <a:buFont typeface="Century Gothic"/>
              <a:buAutoNum type="arabicPeriod"/>
            </a:pPr>
            <a:r>
              <a:rPr b="0" lang="es-AR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Objetos en la escena</a:t>
            </a:r>
            <a:endParaRPr b="0" lang="es-AR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2800" spc="-1" strike="noStrike">
              <a:latin typeface="Arial"/>
            </a:endParaRPr>
          </a:p>
          <a:p>
            <a:pPr lvl="1" marL="556920" indent="-211680">
              <a:lnSpc>
                <a:spcPct val="100000"/>
              </a:lnSpc>
              <a:spcBef>
                <a:spcPts val="751"/>
              </a:spcBef>
              <a:buClr>
                <a:srgbClr val="a53010"/>
              </a:buClr>
              <a:buFont typeface="Century Gothic"/>
              <a:buAutoNum type="arabicPeriod"/>
            </a:pPr>
            <a:r>
              <a:rPr b="0" lang="es-AR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Iluminación </a:t>
            </a:r>
            <a:endParaRPr b="0" lang="es-AR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2800" spc="-1" strike="noStrike">
              <a:latin typeface="Arial"/>
            </a:endParaRPr>
          </a:p>
          <a:p>
            <a:pPr lvl="1" marL="556920" indent="-211680">
              <a:lnSpc>
                <a:spcPct val="100000"/>
              </a:lnSpc>
              <a:spcBef>
                <a:spcPts val="751"/>
              </a:spcBef>
              <a:buClr>
                <a:srgbClr val="a53010"/>
              </a:buClr>
              <a:buFont typeface="Century Gothic"/>
              <a:buAutoNum type="arabicPeriod"/>
            </a:pPr>
            <a:r>
              <a:rPr b="0" lang="es-AR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Shadow</a:t>
            </a:r>
            <a:r>
              <a:rPr b="0" lang="es-AR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 map</a:t>
            </a:r>
            <a:endParaRPr b="0" lang="es-AR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2800" spc="-1" strike="noStrike">
              <a:latin typeface="Arial"/>
            </a:endParaRPr>
          </a:p>
          <a:p>
            <a:pPr lvl="1" marL="556920" indent="-211680">
              <a:lnSpc>
                <a:spcPct val="100000"/>
              </a:lnSpc>
              <a:spcBef>
                <a:spcPts val="751"/>
              </a:spcBef>
              <a:buClr>
                <a:srgbClr val="a53010"/>
              </a:buClr>
              <a:buFont typeface="Century Gothic"/>
              <a:buAutoNum type="arabicPeriod"/>
            </a:pPr>
            <a:r>
              <a:rPr b="0" lang="es-AR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Distribución de las tareas exclusivas</a:t>
            </a:r>
            <a:endParaRPr b="0" lang="es-A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2800" spc="-1" strike="noStrike">
              <a:latin typeface="Arial"/>
            </a:endParaRPr>
          </a:p>
          <a:p>
            <a:pPr marL="257040" indent="-254160">
              <a:lnSpc>
                <a:spcPct val="100000"/>
              </a:lnSpc>
              <a:spcBef>
                <a:spcPts val="75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s-AR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</a:t>
            </a:r>
            <a:r>
              <a:rPr b="0" lang="es-AR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Conclusiones</a:t>
            </a:r>
            <a:endParaRPr b="0" lang="es-AR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2800" spc="-1" strike="noStrike">
              <a:latin typeface="Arial"/>
            </a:endParaRPr>
          </a:p>
          <a:p>
            <a:pPr marL="257040" indent="-254160">
              <a:lnSpc>
                <a:spcPct val="100000"/>
              </a:lnSpc>
              <a:spcBef>
                <a:spcPts val="75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s-AR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Diagrama de Clases</a:t>
            </a:r>
            <a:endParaRPr b="0" lang="es-AR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s-AR" sz="2800" spc="-1" strike="noStrike">
              <a:latin typeface="Arial"/>
            </a:endParaRPr>
          </a:p>
          <a:p>
            <a:pPr marL="257040" indent="-254160">
              <a:lnSpc>
                <a:spcPct val="100000"/>
              </a:lnSpc>
              <a:spcBef>
                <a:spcPts val="75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s-AR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</a:t>
            </a:r>
            <a:r>
              <a:rPr b="0" lang="es-AR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Referencias</a:t>
            </a:r>
            <a:endParaRPr b="0" lang="es-AR" sz="2800" spc="-1" strike="noStrike">
              <a:latin typeface="Arial"/>
            </a:endParaRPr>
          </a:p>
          <a:p>
            <a:pPr marL="343080">
              <a:lnSpc>
                <a:spcPct val="100000"/>
              </a:lnSpc>
              <a:spcBef>
                <a:spcPts val="751"/>
              </a:spcBef>
            </a:pPr>
            <a:endParaRPr b="0" lang="es-A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487520" y="1033560"/>
            <a:ext cx="645516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>
            <a:noAutofit/>
          </a:bodyPr>
          <a:p>
            <a:pPr>
              <a:lnSpc>
                <a:spcPct val="100000"/>
              </a:lnSpc>
            </a:pPr>
            <a:r>
              <a:rPr b="1" i="1" lang="es-AR" sz="4800" spc="-1" strike="noStrike">
                <a:solidFill>
                  <a:srgbClr val="92d050"/>
                </a:solidFill>
                <a:latin typeface="Century Gothic"/>
                <a:ea typeface="DejaVu Sans"/>
              </a:rPr>
              <a:t>Escena:  The Room</a:t>
            </a:r>
            <a:endParaRPr b="0" lang="es-AR" sz="4800" spc="-1" strike="noStrike">
              <a:latin typeface="Arial"/>
            </a:endParaRPr>
          </a:p>
        </p:txBody>
      </p:sp>
      <p:pic>
        <p:nvPicPr>
          <p:cNvPr id="197" name="Picture 3" descr=""/>
          <p:cNvPicPr/>
          <p:nvPr/>
        </p:nvPicPr>
        <p:blipFill>
          <a:blip r:embed="rId1"/>
          <a:stretch/>
        </p:blipFill>
        <p:spPr>
          <a:xfrm>
            <a:off x="968400" y="2473560"/>
            <a:ext cx="6909840" cy="377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88240" y="344520"/>
            <a:ext cx="395064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>
            <a:noAutofit/>
          </a:bodyPr>
          <a:p>
            <a:pPr>
              <a:lnSpc>
                <a:spcPct val="100000"/>
              </a:lnSpc>
            </a:pPr>
            <a:r>
              <a:rPr b="0" lang="es-AR" sz="5400" spc="-1" strike="noStrike">
                <a:solidFill>
                  <a:srgbClr val="ffffff"/>
                </a:solidFill>
                <a:latin typeface="Century Gothic"/>
              </a:rPr>
              <a:t>IDEA</a:t>
            </a:r>
            <a:r>
              <a:rPr b="0" lang="es-AR" sz="2700" spc="-1" strike="noStrike">
                <a:solidFill>
                  <a:srgbClr val="262626"/>
                </a:solidFill>
                <a:latin typeface="Century Gothic"/>
              </a:rPr>
              <a:t> </a:t>
            </a:r>
            <a:endParaRPr b="0" lang="es-AR" sz="2700" spc="-1" strike="noStrike">
              <a:latin typeface="Arial"/>
            </a:endParaRPr>
          </a:p>
        </p:txBody>
      </p:sp>
      <p:pic>
        <p:nvPicPr>
          <p:cNvPr id="199" name="Picture 4" descr=""/>
          <p:cNvPicPr/>
          <p:nvPr/>
        </p:nvPicPr>
        <p:blipFill>
          <a:blip r:embed="rId1"/>
          <a:srcRect l="6310" t="0" r="326" b="-277"/>
          <a:stretch/>
        </p:blipFill>
        <p:spPr>
          <a:xfrm>
            <a:off x="34560" y="1353600"/>
            <a:ext cx="3460680" cy="4384800"/>
          </a:xfrm>
          <a:prstGeom prst="rect">
            <a:avLst/>
          </a:prstGeom>
          <a:ln>
            <a:noFill/>
          </a:ln>
        </p:spPr>
      </p:pic>
      <p:pic>
        <p:nvPicPr>
          <p:cNvPr id="200" name="Picture 6" descr=""/>
          <p:cNvPicPr/>
          <p:nvPr/>
        </p:nvPicPr>
        <p:blipFill>
          <a:blip r:embed="rId2"/>
          <a:stretch/>
        </p:blipFill>
        <p:spPr>
          <a:xfrm>
            <a:off x="3767400" y="273600"/>
            <a:ext cx="4425840" cy="2953800"/>
          </a:xfrm>
          <a:prstGeom prst="rect">
            <a:avLst/>
          </a:prstGeom>
          <a:ln>
            <a:noFill/>
          </a:ln>
        </p:spPr>
      </p:pic>
      <p:pic>
        <p:nvPicPr>
          <p:cNvPr id="201" name="Picture 8" descr=""/>
          <p:cNvPicPr/>
          <p:nvPr/>
        </p:nvPicPr>
        <p:blipFill>
          <a:blip r:embed="rId3"/>
          <a:stretch/>
        </p:blipFill>
        <p:spPr>
          <a:xfrm>
            <a:off x="3767400" y="3406320"/>
            <a:ext cx="4641840" cy="325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1649520" y="498960"/>
            <a:ext cx="4952520" cy="95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>
            <a:noAutofit/>
          </a:bodyPr>
          <a:p>
            <a:pPr>
              <a:lnSpc>
                <a:spcPct val="100000"/>
              </a:lnSpc>
            </a:pPr>
            <a:r>
              <a:rPr b="0" lang="es-AR" sz="3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Objetos en la escena</a:t>
            </a:r>
            <a:endParaRPr b="0" lang="es-AR" sz="36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017000" y="2207880"/>
            <a:ext cx="3286080" cy="25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4" name="Imagen 1" descr=""/>
          <p:cNvPicPr/>
          <p:nvPr/>
        </p:nvPicPr>
        <p:blipFill>
          <a:blip r:embed="rId1"/>
          <a:stretch/>
        </p:blipFill>
        <p:spPr>
          <a:xfrm>
            <a:off x="7814520" y="3812040"/>
            <a:ext cx="867960" cy="2080440"/>
          </a:xfrm>
          <a:prstGeom prst="rect">
            <a:avLst/>
          </a:prstGeom>
          <a:ln>
            <a:noFill/>
          </a:ln>
        </p:spPr>
      </p:pic>
      <p:pic>
        <p:nvPicPr>
          <p:cNvPr id="205" name="Imagen 2" descr=""/>
          <p:cNvPicPr/>
          <p:nvPr/>
        </p:nvPicPr>
        <p:blipFill>
          <a:blip r:embed="rId2"/>
          <a:stretch/>
        </p:blipFill>
        <p:spPr>
          <a:xfrm>
            <a:off x="7336440" y="1457280"/>
            <a:ext cx="1348200" cy="1615320"/>
          </a:xfrm>
          <a:prstGeom prst="rect">
            <a:avLst/>
          </a:prstGeom>
          <a:ln>
            <a:noFill/>
          </a:ln>
        </p:spPr>
      </p:pic>
      <p:pic>
        <p:nvPicPr>
          <p:cNvPr id="206" name="Imagen 3" descr=""/>
          <p:cNvPicPr/>
          <p:nvPr/>
        </p:nvPicPr>
        <p:blipFill>
          <a:blip r:embed="rId3"/>
          <a:stretch/>
        </p:blipFill>
        <p:spPr>
          <a:xfrm>
            <a:off x="5655960" y="1366920"/>
            <a:ext cx="1312920" cy="1386720"/>
          </a:xfrm>
          <a:prstGeom prst="rect">
            <a:avLst/>
          </a:prstGeom>
          <a:ln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7336440" y="3257640"/>
            <a:ext cx="134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banqueta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7471800" y="6068160"/>
            <a:ext cx="1671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carcasa reloj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209" name="CustomShape 5"/>
          <p:cNvSpPr/>
          <p:nvPr/>
        </p:nvSpPr>
        <p:spPr>
          <a:xfrm>
            <a:off x="6079320" y="2898360"/>
            <a:ext cx="680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atril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210" name="TextShape 6"/>
          <p:cNvSpPr txBox="1"/>
          <p:nvPr/>
        </p:nvSpPr>
        <p:spPr>
          <a:xfrm>
            <a:off x="358920" y="1897200"/>
            <a:ext cx="5059800" cy="3459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La textura de madera se genera utlizando:</a:t>
            </a:r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1600" spc="-1" strike="noStrike">
                <a:solidFill>
                  <a:srgbClr val="ffffff"/>
                </a:solidFill>
                <a:latin typeface="Century Gothic"/>
              </a:rPr>
              <a:t>Ruido pseudoaleatorio</a:t>
            </a:r>
            <a:endParaRPr b="0" lang="es-AR" sz="16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1600" spc="-1" strike="noStrike">
                <a:solidFill>
                  <a:srgbClr val="ffffff"/>
                </a:solidFill>
                <a:latin typeface="Century Gothic"/>
              </a:rPr>
              <a:t>"Movimiento browniano fractal" (FBM)</a:t>
            </a:r>
            <a:endParaRPr b="0" lang="es-AR" sz="16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El modelo de iluminación aplicado es el de Phong.</a:t>
            </a:r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El atril se modela y genera en Blender. </a:t>
            </a:r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211" name="Imagen 4" descr=""/>
          <p:cNvPicPr/>
          <p:nvPr/>
        </p:nvPicPr>
        <p:blipFill>
          <a:blip r:embed="rId4"/>
          <a:stretch/>
        </p:blipFill>
        <p:spPr>
          <a:xfrm>
            <a:off x="5649120" y="3812040"/>
            <a:ext cx="1541160" cy="1403280"/>
          </a:xfrm>
          <a:prstGeom prst="rect">
            <a:avLst/>
          </a:prstGeom>
          <a:ln>
            <a:noFill/>
          </a:ln>
        </p:spPr>
      </p:pic>
      <p:sp>
        <p:nvSpPr>
          <p:cNvPr id="212" name="CustomShape 7"/>
          <p:cNvSpPr/>
          <p:nvPr/>
        </p:nvSpPr>
        <p:spPr>
          <a:xfrm>
            <a:off x="5974920" y="5390280"/>
            <a:ext cx="889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mesa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193320" y="333000"/>
            <a:ext cx="6016680" cy="12949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s-AR" sz="4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Objetos en la escena</a:t>
            </a:r>
            <a:br/>
            <a:endParaRPr b="0" lang="es-AR" sz="44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214" name="Marcador de contenido 5" descr=""/>
          <p:cNvPicPr/>
          <p:nvPr/>
        </p:nvPicPr>
        <p:blipFill>
          <a:blip r:embed="rId1"/>
          <a:stretch/>
        </p:blipFill>
        <p:spPr>
          <a:xfrm>
            <a:off x="6929640" y="1404360"/>
            <a:ext cx="957960" cy="1450080"/>
          </a:xfrm>
          <a:prstGeom prst="rect">
            <a:avLst/>
          </a:prstGeom>
          <a:ln>
            <a:noFill/>
          </a:ln>
        </p:spPr>
      </p:pic>
      <p:sp>
        <p:nvSpPr>
          <p:cNvPr id="215" name="TextShape 2"/>
          <p:cNvSpPr txBox="1"/>
          <p:nvPr/>
        </p:nvSpPr>
        <p:spPr>
          <a:xfrm>
            <a:off x="141120" y="2132280"/>
            <a:ext cx="4816440" cy="25156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solidFill>
                <a:srgbClr val="fffff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Arial"/>
              <a:buChar char="•"/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El tintero y la vela completa con su soporte se modelan en Blender.</a:t>
            </a:r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Arial"/>
              <a:buChar char="•"/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El modelo de iluminación es el de Cook –Torrance y Phong.</a:t>
            </a:r>
            <a:endParaRPr b="0" lang="es-AR" sz="1800" spc="-1" strike="noStrike">
              <a:solidFill>
                <a:srgbClr val="fffff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Arial"/>
              <a:buChar char="•"/>
            </a:pPr>
            <a:r>
              <a:rPr b="0" lang="es-AR" sz="1700" spc="-1" strike="noStrike">
                <a:solidFill>
                  <a:srgbClr val="ffffff"/>
                </a:solidFill>
                <a:latin typeface="Century Gothic"/>
              </a:rPr>
              <a:t>Se anima el péndulo, las agujas y la vela.</a:t>
            </a:r>
            <a:endParaRPr b="0" lang="es-AR" sz="17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17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216" name="Imagen 6" descr=""/>
          <p:cNvPicPr/>
          <p:nvPr/>
        </p:nvPicPr>
        <p:blipFill>
          <a:blip r:embed="rId2"/>
          <a:stretch/>
        </p:blipFill>
        <p:spPr>
          <a:xfrm>
            <a:off x="5486040" y="1467360"/>
            <a:ext cx="1192680" cy="1345320"/>
          </a:xfrm>
          <a:prstGeom prst="rect">
            <a:avLst/>
          </a:prstGeom>
          <a:ln>
            <a:noFill/>
          </a:ln>
        </p:spPr>
      </p:pic>
      <p:pic>
        <p:nvPicPr>
          <p:cNvPr id="217" name="Imagen 7" descr=""/>
          <p:cNvPicPr/>
          <p:nvPr/>
        </p:nvPicPr>
        <p:blipFill>
          <a:blip r:embed="rId3"/>
          <a:stretch/>
        </p:blipFill>
        <p:spPr>
          <a:xfrm>
            <a:off x="8062920" y="3457080"/>
            <a:ext cx="880560" cy="1535760"/>
          </a:xfrm>
          <a:prstGeom prst="rect">
            <a:avLst/>
          </a:prstGeom>
          <a:ln>
            <a:noFill/>
          </a:ln>
        </p:spPr>
      </p:pic>
      <p:pic>
        <p:nvPicPr>
          <p:cNvPr id="218" name="Imagen 8" descr=""/>
          <p:cNvPicPr/>
          <p:nvPr/>
        </p:nvPicPr>
        <p:blipFill>
          <a:blip r:embed="rId4"/>
          <a:stretch/>
        </p:blipFill>
        <p:spPr>
          <a:xfrm>
            <a:off x="6796440" y="3439800"/>
            <a:ext cx="982080" cy="1570320"/>
          </a:xfrm>
          <a:prstGeom prst="rect">
            <a:avLst/>
          </a:prstGeom>
          <a:ln>
            <a:noFill/>
          </a:ln>
        </p:spPr>
      </p:pic>
      <p:sp>
        <p:nvSpPr>
          <p:cNvPr id="219" name="CustomShape 3"/>
          <p:cNvSpPr/>
          <p:nvPr/>
        </p:nvSpPr>
        <p:spPr>
          <a:xfrm>
            <a:off x="5748480" y="2791440"/>
            <a:ext cx="1017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reloj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7029360" y="2844360"/>
            <a:ext cx="1017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 u="sng">
                <a:solidFill>
                  <a:srgbClr val="ffffff"/>
                </a:solidFill>
                <a:uFillTx/>
                <a:latin typeface="Century Gothic"/>
              </a:rPr>
              <a:t>vela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221" name="CustomShape 5"/>
          <p:cNvSpPr/>
          <p:nvPr/>
        </p:nvSpPr>
        <p:spPr>
          <a:xfrm>
            <a:off x="8100720" y="2813040"/>
            <a:ext cx="996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tintero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222" name="CustomShape 6"/>
          <p:cNvSpPr/>
          <p:nvPr/>
        </p:nvSpPr>
        <p:spPr>
          <a:xfrm>
            <a:off x="6776280" y="5012640"/>
            <a:ext cx="1017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marco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223" name="CustomShape 7"/>
          <p:cNvSpPr/>
          <p:nvPr/>
        </p:nvSpPr>
        <p:spPr>
          <a:xfrm>
            <a:off x="7972560" y="5029200"/>
            <a:ext cx="1171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péndulo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224" name="Imagen 16" descr=""/>
          <p:cNvPicPr/>
          <p:nvPr/>
        </p:nvPicPr>
        <p:blipFill>
          <a:blip r:embed="rId5"/>
          <a:stretch/>
        </p:blipFill>
        <p:spPr>
          <a:xfrm>
            <a:off x="5466960" y="3457080"/>
            <a:ext cx="1133280" cy="1535760"/>
          </a:xfrm>
          <a:prstGeom prst="rect">
            <a:avLst/>
          </a:prstGeom>
          <a:ln>
            <a:noFill/>
          </a:ln>
        </p:spPr>
      </p:pic>
      <p:sp>
        <p:nvSpPr>
          <p:cNvPr id="225" name="CustomShape 8"/>
          <p:cNvSpPr/>
          <p:nvPr/>
        </p:nvSpPr>
        <p:spPr>
          <a:xfrm>
            <a:off x="5542560" y="5027400"/>
            <a:ext cx="1133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estufa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226" name="Imagen 3" descr=""/>
          <p:cNvPicPr/>
          <p:nvPr/>
        </p:nvPicPr>
        <p:blipFill>
          <a:blip r:embed="rId6"/>
          <a:stretch/>
        </p:blipFill>
        <p:spPr>
          <a:xfrm>
            <a:off x="8062920" y="1335240"/>
            <a:ext cx="880560" cy="147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484560" y="452880"/>
            <a:ext cx="705492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s-AR" sz="4200" spc="-1" strike="noStrike">
                <a:solidFill>
                  <a:srgbClr val="ebebeb"/>
                </a:solidFill>
                <a:latin typeface="Century Gothic"/>
              </a:rPr>
              <a:t>Objetos en la escena</a:t>
            </a:r>
            <a:endParaRPr b="0" lang="es-AR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228" name="Marcador de contenido 8" descr=""/>
          <p:cNvPicPr/>
          <p:nvPr/>
        </p:nvPicPr>
        <p:blipFill>
          <a:blip r:embed="rId1"/>
          <a:stretch/>
        </p:blipFill>
        <p:spPr>
          <a:xfrm>
            <a:off x="6324480" y="1389240"/>
            <a:ext cx="1146600" cy="1925280"/>
          </a:xfrm>
          <a:prstGeom prst="rect">
            <a:avLst/>
          </a:prstGeom>
          <a:ln>
            <a:noFill/>
          </a:ln>
        </p:spPr>
      </p:pic>
      <p:pic>
        <p:nvPicPr>
          <p:cNvPr id="229" name="Marcador de contenido 7" descr=""/>
          <p:cNvPicPr/>
          <p:nvPr/>
        </p:nvPicPr>
        <p:blipFill>
          <a:blip r:embed="rId2"/>
          <a:stretch/>
        </p:blipFill>
        <p:spPr>
          <a:xfrm>
            <a:off x="4961520" y="3725640"/>
            <a:ext cx="1159560" cy="1939680"/>
          </a:xfrm>
          <a:prstGeom prst="rect">
            <a:avLst/>
          </a:prstGeom>
          <a:ln>
            <a:noFill/>
          </a:ln>
        </p:spPr>
      </p:pic>
      <p:pic>
        <p:nvPicPr>
          <p:cNvPr id="230" name="Imagen 9" descr=""/>
          <p:cNvPicPr/>
          <p:nvPr/>
        </p:nvPicPr>
        <p:blipFill>
          <a:blip r:embed="rId3"/>
          <a:stretch/>
        </p:blipFill>
        <p:spPr>
          <a:xfrm>
            <a:off x="5042520" y="1382040"/>
            <a:ext cx="1078560" cy="1932480"/>
          </a:xfrm>
          <a:prstGeom prst="rect">
            <a:avLst/>
          </a:prstGeom>
          <a:ln>
            <a:noFill/>
          </a:ln>
        </p:spPr>
      </p:pic>
      <p:pic>
        <p:nvPicPr>
          <p:cNvPr id="231" name="Imagen 10" descr=""/>
          <p:cNvPicPr/>
          <p:nvPr/>
        </p:nvPicPr>
        <p:blipFill>
          <a:blip r:embed="rId4"/>
          <a:stretch/>
        </p:blipFill>
        <p:spPr>
          <a:xfrm>
            <a:off x="6323760" y="3725640"/>
            <a:ext cx="1147320" cy="1939680"/>
          </a:xfrm>
          <a:prstGeom prst="rect">
            <a:avLst/>
          </a:prstGeom>
          <a:ln>
            <a:noFill/>
          </a:ln>
        </p:spPr>
      </p:pic>
      <p:sp>
        <p:nvSpPr>
          <p:cNvPr id="232" name="CustomShape 2"/>
          <p:cNvSpPr/>
          <p:nvPr/>
        </p:nvSpPr>
        <p:spPr>
          <a:xfrm>
            <a:off x="0" y="1381680"/>
            <a:ext cx="4816440" cy="266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 fontScale="88000"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Arial"/>
              <a:buChar char="•"/>
            </a:pPr>
            <a:r>
              <a:rPr b="0" lang="es-AR" sz="1700" spc="-1" strike="noStrike">
                <a:solidFill>
                  <a:srgbClr val="ffffff"/>
                </a:solidFill>
                <a:latin typeface="Century Gothic"/>
              </a:rPr>
              <a:t>El suelo, las paredes, el farol, el lienzo, la puerta y la pila de libros, se modelan con varias texturas:</a:t>
            </a:r>
            <a:endParaRPr b="0" lang="es-AR" sz="17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Arial"/>
              <a:buChar char="•"/>
            </a:pPr>
            <a:r>
              <a:rPr b="0" lang="es-AR" sz="1700" spc="-1" strike="noStrike">
                <a:solidFill>
                  <a:srgbClr val="ffffff"/>
                </a:solidFill>
                <a:latin typeface="Century Gothic"/>
              </a:rPr>
              <a:t>Difusa</a:t>
            </a:r>
            <a:endParaRPr b="0" lang="es-AR" sz="17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Arial"/>
              <a:buChar char="•"/>
            </a:pPr>
            <a:r>
              <a:rPr b="0" lang="es-AR" sz="1700" spc="-1" strike="noStrike">
                <a:solidFill>
                  <a:srgbClr val="ffffff"/>
                </a:solidFill>
                <a:latin typeface="Century Gothic"/>
              </a:rPr>
              <a:t>Especular u Oclusión Ambiente</a:t>
            </a:r>
            <a:endParaRPr b="0" lang="es-AR" sz="17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Arial"/>
              <a:buChar char="•"/>
            </a:pPr>
            <a:r>
              <a:rPr b="0" lang="es-AR" sz="1700" spc="-1" strike="noStrike">
                <a:solidFill>
                  <a:srgbClr val="ffffff"/>
                </a:solidFill>
                <a:latin typeface="Century Gothic"/>
              </a:rPr>
              <a:t>Normal Mapping</a:t>
            </a:r>
            <a:endParaRPr b="0" lang="es-AR" sz="17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Arial"/>
              <a:buChar char="•"/>
            </a:pPr>
            <a:r>
              <a:rPr b="0" lang="es-AR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Se pueden seleccionar las texturas y cambiar de lienzo a través de la interfaz</a:t>
            </a:r>
            <a:endParaRPr b="0" lang="es-A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16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4905360" y="5296320"/>
            <a:ext cx="1133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farol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5152320" y="2983320"/>
            <a:ext cx="1133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pared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6523920" y="5296320"/>
            <a:ext cx="1133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lienzo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236" name="CustomShape 6"/>
          <p:cNvSpPr/>
          <p:nvPr/>
        </p:nvSpPr>
        <p:spPr>
          <a:xfrm>
            <a:off x="6534360" y="2974320"/>
            <a:ext cx="1133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suelo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237" name="Imagen 16" descr=""/>
          <p:cNvPicPr/>
          <p:nvPr/>
        </p:nvPicPr>
        <p:blipFill>
          <a:blip r:embed="rId5"/>
          <a:stretch/>
        </p:blipFill>
        <p:spPr>
          <a:xfrm>
            <a:off x="7657560" y="3725640"/>
            <a:ext cx="1219320" cy="1939680"/>
          </a:xfrm>
          <a:prstGeom prst="rect">
            <a:avLst/>
          </a:prstGeom>
          <a:ln>
            <a:noFill/>
          </a:ln>
        </p:spPr>
      </p:pic>
      <p:sp>
        <p:nvSpPr>
          <p:cNvPr id="238" name="CustomShape 7"/>
          <p:cNvSpPr/>
          <p:nvPr/>
        </p:nvSpPr>
        <p:spPr>
          <a:xfrm>
            <a:off x="7713360" y="5298120"/>
            <a:ext cx="1349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Pila libros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239" name="Imagen 2" descr=""/>
          <p:cNvPicPr/>
          <p:nvPr/>
        </p:nvPicPr>
        <p:blipFill>
          <a:blip r:embed="rId6"/>
          <a:stretch/>
        </p:blipFill>
        <p:spPr>
          <a:xfrm>
            <a:off x="7668000" y="1382040"/>
            <a:ext cx="1131480" cy="1932480"/>
          </a:xfrm>
          <a:prstGeom prst="rect">
            <a:avLst/>
          </a:prstGeom>
          <a:ln>
            <a:noFill/>
          </a:ln>
        </p:spPr>
      </p:pic>
      <p:sp>
        <p:nvSpPr>
          <p:cNvPr id="240" name="CustomShape 8"/>
          <p:cNvSpPr/>
          <p:nvPr/>
        </p:nvSpPr>
        <p:spPr>
          <a:xfrm>
            <a:off x="7795800" y="2946240"/>
            <a:ext cx="1133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puerta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484560" y="452880"/>
            <a:ext cx="705492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s-AR" sz="4200" spc="-1" strike="noStrike">
                <a:solidFill>
                  <a:srgbClr val="ebebeb"/>
                </a:solidFill>
                <a:latin typeface="Century Gothic"/>
              </a:rPr>
              <a:t>Objetos en la escena</a:t>
            </a:r>
            <a:endParaRPr b="0" lang="es-AR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242280" y="1773000"/>
            <a:ext cx="4162320" cy="32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1800" spc="-1" strike="noStrike">
              <a:latin typeface="Arial"/>
            </a:endParaRPr>
          </a:p>
        </p:txBody>
      </p:sp>
      <p:pic>
        <p:nvPicPr>
          <p:cNvPr id="243" name="Marcador de contenido 3" descr=""/>
          <p:cNvPicPr/>
          <p:nvPr/>
        </p:nvPicPr>
        <p:blipFill>
          <a:blip r:embed="rId1"/>
          <a:stretch/>
        </p:blipFill>
        <p:spPr>
          <a:xfrm>
            <a:off x="4115880" y="1765440"/>
            <a:ext cx="4980960" cy="4567680"/>
          </a:xfrm>
          <a:prstGeom prst="rect">
            <a:avLst/>
          </a:prstGeom>
          <a:ln>
            <a:noFill/>
          </a:ln>
        </p:spPr>
      </p:pic>
      <p:sp>
        <p:nvSpPr>
          <p:cNvPr id="244" name="CustomShape 3"/>
          <p:cNvSpPr/>
          <p:nvPr/>
        </p:nvSpPr>
        <p:spPr>
          <a:xfrm>
            <a:off x="4404960" y="1920240"/>
            <a:ext cx="13489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Noche Estrellada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69840" y="1853280"/>
            <a:ext cx="3911040" cy="331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Arial"/>
              <a:buChar char="•"/>
            </a:pPr>
            <a:r>
              <a:rPr b="0" lang="es-AR" sz="2300" spc="-1" strike="noStrike">
                <a:solidFill>
                  <a:srgbClr val="ffffff"/>
                </a:solidFill>
                <a:latin typeface="Century Gothic"/>
              </a:rPr>
              <a:t>Cielo nocturno: semiesfera con normales invertidas.</a:t>
            </a:r>
            <a:endParaRPr b="0" lang="es-AR" sz="23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Arial"/>
              <a:buChar char="•"/>
            </a:pPr>
            <a:r>
              <a:rPr b="0" lang="es-AR" sz="2300" spc="-1" strike="noStrike">
                <a:solidFill>
                  <a:srgbClr val="ffffff"/>
                </a:solidFill>
                <a:latin typeface="Century Gothic"/>
              </a:rPr>
              <a:t>Luna: esfera con textura e iluminación de Phong.</a:t>
            </a:r>
            <a:endParaRPr b="0" lang="es-AR" sz="2300" spc="-1" strike="noStrike">
              <a:latin typeface="Arial"/>
            </a:endParaRPr>
          </a:p>
        </p:txBody>
      </p:sp>
      <p:sp>
        <p:nvSpPr>
          <p:cNvPr id="246" name="CustomShape 5"/>
          <p:cNvSpPr/>
          <p:nvPr/>
        </p:nvSpPr>
        <p:spPr>
          <a:xfrm>
            <a:off x="6898320" y="4114800"/>
            <a:ext cx="848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Luna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484560" y="452880"/>
            <a:ext cx="705492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s-AR" sz="4200" spc="-1" strike="noStrike">
                <a:solidFill>
                  <a:srgbClr val="ebebeb"/>
                </a:solidFill>
                <a:latin typeface="Century Gothic"/>
              </a:rPr>
              <a:t>Objetos en la escena</a:t>
            </a:r>
            <a:endParaRPr b="0" lang="es-AR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186840" y="1853280"/>
            <a:ext cx="3686040" cy="24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Arial"/>
              <a:buChar char="•"/>
            </a:pPr>
            <a:r>
              <a:rPr b="0" lang="es-AR" sz="1700" spc="-1" strike="noStrike">
                <a:solidFill>
                  <a:srgbClr val="ffffff"/>
                </a:solidFill>
                <a:latin typeface="Century Gothic"/>
              </a:rPr>
              <a:t>La calavera, el libro sobre el atril, la alfombra y el cielorraso utilizan iluminación de Phong.</a:t>
            </a:r>
            <a:endParaRPr b="0" lang="es-AR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17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6626160" y="5684760"/>
            <a:ext cx="1348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Alfombra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250" name="CustomShape 4"/>
          <p:cNvSpPr/>
          <p:nvPr/>
        </p:nvSpPr>
        <p:spPr>
          <a:xfrm>
            <a:off x="7222320" y="3254760"/>
            <a:ext cx="1436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calavera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251" name="CustomShape 5"/>
          <p:cNvSpPr/>
          <p:nvPr/>
        </p:nvSpPr>
        <p:spPr>
          <a:xfrm>
            <a:off x="5160960" y="3182760"/>
            <a:ext cx="1133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libro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252" name="Imagen 3" descr=""/>
          <p:cNvPicPr/>
          <p:nvPr/>
        </p:nvPicPr>
        <p:blipFill>
          <a:blip r:embed="rId1"/>
          <a:stretch/>
        </p:blipFill>
        <p:spPr>
          <a:xfrm>
            <a:off x="5656320" y="3699720"/>
            <a:ext cx="2468880" cy="1908720"/>
          </a:xfrm>
          <a:prstGeom prst="rect">
            <a:avLst/>
          </a:prstGeom>
          <a:ln>
            <a:noFill/>
          </a:ln>
        </p:spPr>
      </p:pic>
      <p:pic>
        <p:nvPicPr>
          <p:cNvPr id="253" name="Imagen 5" descr=""/>
          <p:cNvPicPr/>
          <p:nvPr/>
        </p:nvPicPr>
        <p:blipFill>
          <a:blip r:embed="rId2"/>
          <a:stretch/>
        </p:blipFill>
        <p:spPr>
          <a:xfrm>
            <a:off x="4434480" y="1606680"/>
            <a:ext cx="2443320" cy="1527480"/>
          </a:xfrm>
          <a:prstGeom prst="rect">
            <a:avLst/>
          </a:prstGeom>
          <a:ln>
            <a:noFill/>
          </a:ln>
        </p:spPr>
      </p:pic>
      <p:pic>
        <p:nvPicPr>
          <p:cNvPr id="254" name="Imagen 6" descr=""/>
          <p:cNvPicPr/>
          <p:nvPr/>
        </p:nvPicPr>
        <p:blipFill>
          <a:blip r:embed="rId3"/>
          <a:stretch/>
        </p:blipFill>
        <p:spPr>
          <a:xfrm>
            <a:off x="7193160" y="1508760"/>
            <a:ext cx="1465920" cy="1649160"/>
          </a:xfrm>
          <a:prstGeom prst="rect">
            <a:avLst/>
          </a:prstGeom>
          <a:ln>
            <a:noFill/>
          </a:ln>
        </p:spPr>
      </p:pic>
      <p:pic>
        <p:nvPicPr>
          <p:cNvPr id="255" name="Picture 2" descr=""/>
          <p:cNvPicPr/>
          <p:nvPr/>
        </p:nvPicPr>
        <p:blipFill>
          <a:blip r:embed="rId4"/>
          <a:stretch/>
        </p:blipFill>
        <p:spPr>
          <a:xfrm>
            <a:off x="482400" y="4391640"/>
            <a:ext cx="2742840" cy="1746000"/>
          </a:xfrm>
          <a:prstGeom prst="rect">
            <a:avLst/>
          </a:prstGeom>
          <a:ln>
            <a:noFill/>
          </a:ln>
        </p:spPr>
      </p:pic>
      <p:sp>
        <p:nvSpPr>
          <p:cNvPr id="256" name="CustomShape 6"/>
          <p:cNvSpPr/>
          <p:nvPr/>
        </p:nvSpPr>
        <p:spPr>
          <a:xfrm>
            <a:off x="1236600" y="6164640"/>
            <a:ext cx="1402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latin typeface="Century Gothic"/>
              </a:rPr>
              <a:t>cielorraso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2310</TotalTime>
  <Application>LibreOffice/6.2.4.2$Windows_X86_64 LibreOffice_project/2412653d852ce75f65fbfa83fb7e7b669a126d64</Application>
  <Words>504</Words>
  <Paragraphs>116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2019-05-15T19:49:31Z</dcterms:created>
  <dc:creator>Lucas Cerdá</dc:creator>
  <dc:description/>
  <dc:language>en-US</dc:language>
  <cp:lastModifiedBy/>
  <dcterms:modified xsi:type="dcterms:W3CDTF">2019-06-28T01:49:39Z</dcterms:modified>
  <cp:revision>434</cp:revision>
  <dc:subject/>
  <dc:title>PROYECTO  2 : Marble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